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3.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6"/>
  </p:notesMasterIdLst>
  <p:sldIdLst>
    <p:sldId id="304" r:id="rId2"/>
    <p:sldId id="308" r:id="rId3"/>
    <p:sldId id="306" r:id="rId4"/>
    <p:sldId id="262" r:id="rId5"/>
    <p:sldId id="281" r:id="rId6"/>
    <p:sldId id="307" r:id="rId7"/>
    <p:sldId id="309" r:id="rId8"/>
    <p:sldId id="258" r:id="rId9"/>
    <p:sldId id="259" r:id="rId10"/>
    <p:sldId id="299" r:id="rId11"/>
    <p:sldId id="315" r:id="rId12"/>
    <p:sldId id="300" r:id="rId13"/>
    <p:sldId id="310" r:id="rId14"/>
    <p:sldId id="311" r:id="rId15"/>
    <p:sldId id="312" r:id="rId16"/>
    <p:sldId id="313" r:id="rId17"/>
    <p:sldId id="314" r:id="rId18"/>
    <p:sldId id="316" r:id="rId19"/>
    <p:sldId id="317" r:id="rId20"/>
    <p:sldId id="318" r:id="rId21"/>
    <p:sldId id="270" r:id="rId22"/>
    <p:sldId id="319" r:id="rId23"/>
    <p:sldId id="320" r:id="rId24"/>
    <p:sldId id="301" r:id="rId25"/>
    <p:sldId id="321" r:id="rId26"/>
    <p:sldId id="322" r:id="rId27"/>
    <p:sldId id="323" r:id="rId28"/>
    <p:sldId id="324" r:id="rId29"/>
    <p:sldId id="325" r:id="rId30"/>
    <p:sldId id="326" r:id="rId31"/>
    <p:sldId id="327" r:id="rId32"/>
    <p:sldId id="328" r:id="rId33"/>
    <p:sldId id="330" r:id="rId34"/>
    <p:sldId id="331" r:id="rId35"/>
    <p:sldId id="332" r:id="rId36"/>
    <p:sldId id="302" r:id="rId37"/>
    <p:sldId id="272" r:id="rId38"/>
    <p:sldId id="273" r:id="rId39"/>
    <p:sldId id="274" r:id="rId40"/>
    <p:sldId id="275" r:id="rId41"/>
    <p:sldId id="276" r:id="rId42"/>
    <p:sldId id="277" r:id="rId43"/>
    <p:sldId id="278" r:id="rId44"/>
    <p:sldId id="280" r:id="rId45"/>
  </p:sldIdLst>
  <p:sldSz cx="12192000" cy="6858000"/>
  <p:notesSz cx="6858000" cy="9144000"/>
  <p:embeddedFontLst>
    <p:embeddedFont>
      <p:font typeface="Book Antiqua" panose="020B060402020202020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Cambria Math" panose="02040503050406030204" pitchFamily="18" charset="0"/>
      <p:regular r:id="rId55"/>
    </p:embeddedFont>
    <p:embeddedFont>
      <p:font typeface="Times" panose="02020603050405020304" pitchFamily="18"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iwrdgyR9PpjJqWA2Yn48bfdsx4n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9E636-F366-4EDF-8894-E7955D98C7D7}">
  <a:tblStyle styleId="{93D9E636-F366-4EDF-8894-E7955D98C7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27"/>
    <p:restoredTop sz="94590"/>
  </p:normalViewPr>
  <p:slideViewPr>
    <p:cSldViewPr snapToGrid="0">
      <p:cViewPr varScale="1">
        <p:scale>
          <a:sx n="68" d="100"/>
          <a:sy n="68" d="100"/>
        </p:scale>
        <p:origin x="99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3389A-3219-2F46-BE5B-FC2543B4C542}" type="doc">
      <dgm:prSet loTypeId="urn:microsoft.com/office/officeart/2005/8/layout/hProcess11" loCatId="process" qsTypeId="urn:microsoft.com/office/officeart/2005/8/quickstyle/simple1" qsCatId="simple" csTypeId="urn:microsoft.com/office/officeart/2005/8/colors/accent0_1" csCatId="mainScheme" phldr="1"/>
      <dgm:spPr/>
    </dgm:pt>
    <dgm:pt modelId="{5FA16D4F-FECA-C647-8342-5C0AAD9CB6A5}">
      <dgm:prSet phldrT="[Text]"/>
      <dgm:spPr/>
      <dgm:t>
        <a:bodyPr/>
        <a:lstStyle/>
        <a:p>
          <a:r>
            <a:rPr lang="en-US" dirty="0">
              <a:latin typeface="Times" pitchFamily="2" charset="0"/>
            </a:rPr>
            <a:t>Picking Credit Card Dataset</a:t>
          </a:r>
        </a:p>
      </dgm:t>
    </dgm:pt>
    <dgm:pt modelId="{4B6D298E-0ADA-8540-9895-F621FE6EBD6F}" type="parTrans" cxnId="{C883AC98-03D4-FA45-B644-22B5A6ACA4E9}">
      <dgm:prSet/>
      <dgm:spPr/>
      <dgm:t>
        <a:bodyPr/>
        <a:lstStyle/>
        <a:p>
          <a:endParaRPr lang="en-US">
            <a:latin typeface="Times" pitchFamily="2" charset="0"/>
          </a:endParaRPr>
        </a:p>
      </dgm:t>
    </dgm:pt>
    <dgm:pt modelId="{86A1E244-8391-3645-BAE3-805DCD870853}" type="sibTrans" cxnId="{C883AC98-03D4-FA45-B644-22B5A6ACA4E9}">
      <dgm:prSet/>
      <dgm:spPr/>
      <dgm:t>
        <a:bodyPr/>
        <a:lstStyle/>
        <a:p>
          <a:endParaRPr lang="en-US">
            <a:latin typeface="Times" pitchFamily="2" charset="0"/>
          </a:endParaRPr>
        </a:p>
      </dgm:t>
    </dgm:pt>
    <dgm:pt modelId="{31DE78D1-CD92-6145-A9AD-FD6499C02A16}">
      <dgm:prSet phldrT="[Text]"/>
      <dgm:spPr/>
      <dgm:t>
        <a:bodyPr/>
        <a:lstStyle/>
        <a:p>
          <a:r>
            <a:rPr lang="en-US" dirty="0">
              <a:latin typeface="Times" pitchFamily="2" charset="0"/>
            </a:rPr>
            <a:t>Computational Approach</a:t>
          </a:r>
        </a:p>
      </dgm:t>
    </dgm:pt>
    <dgm:pt modelId="{72EC0FC7-460C-DB44-9378-6E29DE0607F3}" type="parTrans" cxnId="{737076D7-AE05-0B45-9335-0A7ED20EFDDF}">
      <dgm:prSet/>
      <dgm:spPr/>
      <dgm:t>
        <a:bodyPr/>
        <a:lstStyle/>
        <a:p>
          <a:endParaRPr lang="en-US">
            <a:latin typeface="Times" pitchFamily="2" charset="0"/>
          </a:endParaRPr>
        </a:p>
      </dgm:t>
    </dgm:pt>
    <dgm:pt modelId="{0D12E16E-196B-9047-8132-521946620FAA}" type="sibTrans" cxnId="{737076D7-AE05-0B45-9335-0A7ED20EFDDF}">
      <dgm:prSet/>
      <dgm:spPr/>
      <dgm:t>
        <a:bodyPr/>
        <a:lstStyle/>
        <a:p>
          <a:endParaRPr lang="en-US">
            <a:latin typeface="Times" pitchFamily="2" charset="0"/>
          </a:endParaRPr>
        </a:p>
      </dgm:t>
    </dgm:pt>
    <dgm:pt modelId="{DB9EFB4B-0741-2B4B-A2D4-9EB9348547DF}">
      <dgm:prSet phldrT="[Text]"/>
      <dgm:spPr/>
      <dgm:t>
        <a:bodyPr/>
        <a:lstStyle/>
        <a:p>
          <a:r>
            <a:rPr lang="en-US" dirty="0">
              <a:latin typeface="Times" pitchFamily="2" charset="0"/>
            </a:rPr>
            <a:t>ML not the Goal Exploring AWS is</a:t>
          </a:r>
        </a:p>
      </dgm:t>
    </dgm:pt>
    <dgm:pt modelId="{7C603368-3031-024B-AB21-79984133E2DF}" type="parTrans" cxnId="{716A53CD-9E0C-324B-9DB8-E2FAC7BAED39}">
      <dgm:prSet/>
      <dgm:spPr/>
      <dgm:t>
        <a:bodyPr/>
        <a:lstStyle/>
        <a:p>
          <a:endParaRPr lang="en-US">
            <a:latin typeface="Times" pitchFamily="2" charset="0"/>
          </a:endParaRPr>
        </a:p>
      </dgm:t>
    </dgm:pt>
    <dgm:pt modelId="{3F3EBB27-B6BC-EE4B-B024-773BC4E1E1B4}" type="sibTrans" cxnId="{716A53CD-9E0C-324B-9DB8-E2FAC7BAED39}">
      <dgm:prSet/>
      <dgm:spPr/>
      <dgm:t>
        <a:bodyPr/>
        <a:lstStyle/>
        <a:p>
          <a:endParaRPr lang="en-US">
            <a:latin typeface="Times" pitchFamily="2" charset="0"/>
          </a:endParaRPr>
        </a:p>
      </dgm:t>
    </dgm:pt>
    <dgm:pt modelId="{50BC4015-16A3-6F40-AECF-92B17CEB0E96}" type="pres">
      <dgm:prSet presAssocID="{5433389A-3219-2F46-BE5B-FC2543B4C542}" presName="Name0" presStyleCnt="0">
        <dgm:presLayoutVars>
          <dgm:dir/>
          <dgm:resizeHandles val="exact"/>
        </dgm:presLayoutVars>
      </dgm:prSet>
      <dgm:spPr/>
    </dgm:pt>
    <dgm:pt modelId="{DEE79E4F-7985-5349-9B66-7D9E9F0A5BD1}" type="pres">
      <dgm:prSet presAssocID="{5433389A-3219-2F46-BE5B-FC2543B4C542}" presName="arrow" presStyleLbl="bgShp" presStyleIdx="0" presStyleCnt="1"/>
      <dgm:spPr>
        <a:solidFill>
          <a:srgbClr val="0070C0"/>
        </a:solidFill>
      </dgm:spPr>
    </dgm:pt>
    <dgm:pt modelId="{4DA83B36-4C35-2F4C-91C6-7CFF339B78A0}" type="pres">
      <dgm:prSet presAssocID="{5433389A-3219-2F46-BE5B-FC2543B4C542}" presName="points" presStyleCnt="0"/>
      <dgm:spPr/>
    </dgm:pt>
    <dgm:pt modelId="{622EA588-9849-6B43-A440-67A44EE41FF5}" type="pres">
      <dgm:prSet presAssocID="{5FA16D4F-FECA-C647-8342-5C0AAD9CB6A5}" presName="compositeA" presStyleCnt="0"/>
      <dgm:spPr/>
    </dgm:pt>
    <dgm:pt modelId="{4478CF24-0116-4242-82F1-5BD89F1DE6F5}" type="pres">
      <dgm:prSet presAssocID="{5FA16D4F-FECA-C647-8342-5C0AAD9CB6A5}" presName="textA" presStyleLbl="revTx" presStyleIdx="0" presStyleCnt="3">
        <dgm:presLayoutVars>
          <dgm:bulletEnabled val="1"/>
        </dgm:presLayoutVars>
      </dgm:prSet>
      <dgm:spPr/>
    </dgm:pt>
    <dgm:pt modelId="{29C1DE0C-9C34-1043-BF19-5D0B32BA0FCC}" type="pres">
      <dgm:prSet presAssocID="{5FA16D4F-FECA-C647-8342-5C0AAD9CB6A5}" presName="circleA" presStyleLbl="node1" presStyleIdx="0" presStyleCnt="3"/>
      <dgm:spPr/>
    </dgm:pt>
    <dgm:pt modelId="{FB7D24CD-7FCA-D64B-B027-4E6B8B1EFA8E}" type="pres">
      <dgm:prSet presAssocID="{5FA16D4F-FECA-C647-8342-5C0AAD9CB6A5}" presName="spaceA" presStyleCnt="0"/>
      <dgm:spPr/>
    </dgm:pt>
    <dgm:pt modelId="{B9F55663-3657-F64B-9B8C-A8636BA08314}" type="pres">
      <dgm:prSet presAssocID="{86A1E244-8391-3645-BAE3-805DCD870853}" presName="space" presStyleCnt="0"/>
      <dgm:spPr/>
    </dgm:pt>
    <dgm:pt modelId="{4A9033CC-6E74-6043-8C7E-E2AC67C638EA}" type="pres">
      <dgm:prSet presAssocID="{31DE78D1-CD92-6145-A9AD-FD6499C02A16}" presName="compositeB" presStyleCnt="0"/>
      <dgm:spPr/>
    </dgm:pt>
    <dgm:pt modelId="{FEA17B5C-5405-C449-B28F-093DBF6EBCB0}" type="pres">
      <dgm:prSet presAssocID="{31DE78D1-CD92-6145-A9AD-FD6499C02A16}" presName="textB" presStyleLbl="revTx" presStyleIdx="1" presStyleCnt="3">
        <dgm:presLayoutVars>
          <dgm:bulletEnabled val="1"/>
        </dgm:presLayoutVars>
      </dgm:prSet>
      <dgm:spPr/>
    </dgm:pt>
    <dgm:pt modelId="{955C4F25-336A-D342-A605-B5C1F8A56A0B}" type="pres">
      <dgm:prSet presAssocID="{31DE78D1-CD92-6145-A9AD-FD6499C02A16}" presName="circleB" presStyleLbl="node1" presStyleIdx="1" presStyleCnt="3"/>
      <dgm:spPr/>
    </dgm:pt>
    <dgm:pt modelId="{68F15B69-AC6D-1348-BC48-5942C5F660EE}" type="pres">
      <dgm:prSet presAssocID="{31DE78D1-CD92-6145-A9AD-FD6499C02A16}" presName="spaceB" presStyleCnt="0"/>
      <dgm:spPr/>
    </dgm:pt>
    <dgm:pt modelId="{E9FF49D4-8F03-334F-B423-BA34C050D978}" type="pres">
      <dgm:prSet presAssocID="{0D12E16E-196B-9047-8132-521946620FAA}" presName="space" presStyleCnt="0"/>
      <dgm:spPr/>
    </dgm:pt>
    <dgm:pt modelId="{027504E6-6B6A-FA49-8E2A-EE9DED860C39}" type="pres">
      <dgm:prSet presAssocID="{DB9EFB4B-0741-2B4B-A2D4-9EB9348547DF}" presName="compositeA" presStyleCnt="0"/>
      <dgm:spPr/>
    </dgm:pt>
    <dgm:pt modelId="{AFFDF45C-CB02-2A43-B341-10877F5E4160}" type="pres">
      <dgm:prSet presAssocID="{DB9EFB4B-0741-2B4B-A2D4-9EB9348547DF}" presName="textA" presStyleLbl="revTx" presStyleIdx="2" presStyleCnt="3">
        <dgm:presLayoutVars>
          <dgm:bulletEnabled val="1"/>
        </dgm:presLayoutVars>
      </dgm:prSet>
      <dgm:spPr/>
    </dgm:pt>
    <dgm:pt modelId="{F5D2C9DD-8B5D-3E43-A282-106841FA1381}" type="pres">
      <dgm:prSet presAssocID="{DB9EFB4B-0741-2B4B-A2D4-9EB9348547DF}" presName="circleA" presStyleLbl="node1" presStyleIdx="2" presStyleCnt="3"/>
      <dgm:spPr/>
    </dgm:pt>
    <dgm:pt modelId="{1C417FD1-EB17-1144-82F2-CFA02D721D12}" type="pres">
      <dgm:prSet presAssocID="{DB9EFB4B-0741-2B4B-A2D4-9EB9348547DF}" presName="spaceA" presStyleCnt="0"/>
      <dgm:spPr/>
    </dgm:pt>
  </dgm:ptLst>
  <dgm:cxnLst>
    <dgm:cxn modelId="{D5867237-0739-3A4E-8AFF-15C0E9A4415F}" type="presOf" srcId="{5433389A-3219-2F46-BE5B-FC2543B4C542}" destId="{50BC4015-16A3-6F40-AECF-92B17CEB0E96}" srcOrd="0" destOrd="0" presId="urn:microsoft.com/office/officeart/2005/8/layout/hProcess11"/>
    <dgm:cxn modelId="{C883AC98-03D4-FA45-B644-22B5A6ACA4E9}" srcId="{5433389A-3219-2F46-BE5B-FC2543B4C542}" destId="{5FA16D4F-FECA-C647-8342-5C0AAD9CB6A5}" srcOrd="0" destOrd="0" parTransId="{4B6D298E-0ADA-8540-9895-F621FE6EBD6F}" sibTransId="{86A1E244-8391-3645-BAE3-805DCD870853}"/>
    <dgm:cxn modelId="{A7B231AC-343A-884A-A5C0-052B70886986}" type="presOf" srcId="{31DE78D1-CD92-6145-A9AD-FD6499C02A16}" destId="{FEA17B5C-5405-C449-B28F-093DBF6EBCB0}" srcOrd="0" destOrd="0" presId="urn:microsoft.com/office/officeart/2005/8/layout/hProcess11"/>
    <dgm:cxn modelId="{0759B2B2-F51C-AF40-968A-65010C9C3ACA}" type="presOf" srcId="{5FA16D4F-FECA-C647-8342-5C0AAD9CB6A5}" destId="{4478CF24-0116-4242-82F1-5BD89F1DE6F5}" srcOrd="0" destOrd="0" presId="urn:microsoft.com/office/officeart/2005/8/layout/hProcess11"/>
    <dgm:cxn modelId="{716A53CD-9E0C-324B-9DB8-E2FAC7BAED39}" srcId="{5433389A-3219-2F46-BE5B-FC2543B4C542}" destId="{DB9EFB4B-0741-2B4B-A2D4-9EB9348547DF}" srcOrd="2" destOrd="0" parTransId="{7C603368-3031-024B-AB21-79984133E2DF}" sibTransId="{3F3EBB27-B6BC-EE4B-B024-773BC4E1E1B4}"/>
    <dgm:cxn modelId="{737076D7-AE05-0B45-9335-0A7ED20EFDDF}" srcId="{5433389A-3219-2F46-BE5B-FC2543B4C542}" destId="{31DE78D1-CD92-6145-A9AD-FD6499C02A16}" srcOrd="1" destOrd="0" parTransId="{72EC0FC7-460C-DB44-9378-6E29DE0607F3}" sibTransId="{0D12E16E-196B-9047-8132-521946620FAA}"/>
    <dgm:cxn modelId="{E8F3B9F3-16B8-764A-8461-BDA12903E8A9}" type="presOf" srcId="{DB9EFB4B-0741-2B4B-A2D4-9EB9348547DF}" destId="{AFFDF45C-CB02-2A43-B341-10877F5E4160}" srcOrd="0" destOrd="0" presId="urn:microsoft.com/office/officeart/2005/8/layout/hProcess11"/>
    <dgm:cxn modelId="{4EDD5337-B45B-104A-B683-19CD9D1E82DC}" type="presParOf" srcId="{50BC4015-16A3-6F40-AECF-92B17CEB0E96}" destId="{DEE79E4F-7985-5349-9B66-7D9E9F0A5BD1}" srcOrd="0" destOrd="0" presId="urn:microsoft.com/office/officeart/2005/8/layout/hProcess11"/>
    <dgm:cxn modelId="{E4F7317D-D6D5-F445-B676-6FE8EE412951}" type="presParOf" srcId="{50BC4015-16A3-6F40-AECF-92B17CEB0E96}" destId="{4DA83B36-4C35-2F4C-91C6-7CFF339B78A0}" srcOrd="1" destOrd="0" presId="urn:microsoft.com/office/officeart/2005/8/layout/hProcess11"/>
    <dgm:cxn modelId="{A53E0F8C-6E1D-FC4F-AE37-93C01B5B9157}" type="presParOf" srcId="{4DA83B36-4C35-2F4C-91C6-7CFF339B78A0}" destId="{622EA588-9849-6B43-A440-67A44EE41FF5}" srcOrd="0" destOrd="0" presId="urn:microsoft.com/office/officeart/2005/8/layout/hProcess11"/>
    <dgm:cxn modelId="{7CF71785-B644-0545-9E1D-5F65896A5F50}" type="presParOf" srcId="{622EA588-9849-6B43-A440-67A44EE41FF5}" destId="{4478CF24-0116-4242-82F1-5BD89F1DE6F5}" srcOrd="0" destOrd="0" presId="urn:microsoft.com/office/officeart/2005/8/layout/hProcess11"/>
    <dgm:cxn modelId="{22821121-B35E-AE47-B612-DA5353C0CA1C}" type="presParOf" srcId="{622EA588-9849-6B43-A440-67A44EE41FF5}" destId="{29C1DE0C-9C34-1043-BF19-5D0B32BA0FCC}" srcOrd="1" destOrd="0" presId="urn:microsoft.com/office/officeart/2005/8/layout/hProcess11"/>
    <dgm:cxn modelId="{9CB83E38-AB56-C849-804E-4555E0C11366}" type="presParOf" srcId="{622EA588-9849-6B43-A440-67A44EE41FF5}" destId="{FB7D24CD-7FCA-D64B-B027-4E6B8B1EFA8E}" srcOrd="2" destOrd="0" presId="urn:microsoft.com/office/officeart/2005/8/layout/hProcess11"/>
    <dgm:cxn modelId="{AF835762-AD6B-9548-9EE4-661398949FC3}" type="presParOf" srcId="{4DA83B36-4C35-2F4C-91C6-7CFF339B78A0}" destId="{B9F55663-3657-F64B-9B8C-A8636BA08314}" srcOrd="1" destOrd="0" presId="urn:microsoft.com/office/officeart/2005/8/layout/hProcess11"/>
    <dgm:cxn modelId="{445E7758-6789-BF49-8E4F-1DBA6997FDA1}" type="presParOf" srcId="{4DA83B36-4C35-2F4C-91C6-7CFF339B78A0}" destId="{4A9033CC-6E74-6043-8C7E-E2AC67C638EA}" srcOrd="2" destOrd="0" presId="urn:microsoft.com/office/officeart/2005/8/layout/hProcess11"/>
    <dgm:cxn modelId="{68650008-6AA1-6148-97AB-01BD5FCD92DB}" type="presParOf" srcId="{4A9033CC-6E74-6043-8C7E-E2AC67C638EA}" destId="{FEA17B5C-5405-C449-B28F-093DBF6EBCB0}" srcOrd="0" destOrd="0" presId="urn:microsoft.com/office/officeart/2005/8/layout/hProcess11"/>
    <dgm:cxn modelId="{5CA0156D-8E23-5745-9208-2BDD6A90AD93}" type="presParOf" srcId="{4A9033CC-6E74-6043-8C7E-E2AC67C638EA}" destId="{955C4F25-336A-D342-A605-B5C1F8A56A0B}" srcOrd="1" destOrd="0" presId="urn:microsoft.com/office/officeart/2005/8/layout/hProcess11"/>
    <dgm:cxn modelId="{4B8DC61F-74A7-7341-9FA9-F23FFE2C89B9}" type="presParOf" srcId="{4A9033CC-6E74-6043-8C7E-E2AC67C638EA}" destId="{68F15B69-AC6D-1348-BC48-5942C5F660EE}" srcOrd="2" destOrd="0" presId="urn:microsoft.com/office/officeart/2005/8/layout/hProcess11"/>
    <dgm:cxn modelId="{557FF9B1-7337-DE48-998F-A621C6661959}" type="presParOf" srcId="{4DA83B36-4C35-2F4C-91C6-7CFF339B78A0}" destId="{E9FF49D4-8F03-334F-B423-BA34C050D978}" srcOrd="3" destOrd="0" presId="urn:microsoft.com/office/officeart/2005/8/layout/hProcess11"/>
    <dgm:cxn modelId="{3EC7DF5A-B1FD-3B42-B3D2-D9C13EF29C76}" type="presParOf" srcId="{4DA83B36-4C35-2F4C-91C6-7CFF339B78A0}" destId="{027504E6-6B6A-FA49-8E2A-EE9DED860C39}" srcOrd="4" destOrd="0" presId="urn:microsoft.com/office/officeart/2005/8/layout/hProcess11"/>
    <dgm:cxn modelId="{68742D0D-11B5-EC4D-9C8F-8FA5F628CEBD}" type="presParOf" srcId="{027504E6-6B6A-FA49-8E2A-EE9DED860C39}" destId="{AFFDF45C-CB02-2A43-B341-10877F5E4160}" srcOrd="0" destOrd="0" presId="urn:microsoft.com/office/officeart/2005/8/layout/hProcess11"/>
    <dgm:cxn modelId="{E6E3469D-04B9-0843-A392-A083B7B68F2B}" type="presParOf" srcId="{027504E6-6B6A-FA49-8E2A-EE9DED860C39}" destId="{F5D2C9DD-8B5D-3E43-A282-106841FA1381}" srcOrd="1" destOrd="0" presId="urn:microsoft.com/office/officeart/2005/8/layout/hProcess11"/>
    <dgm:cxn modelId="{DF0B1F44-2D3A-6948-8E0E-D06E0E3937E4}" type="presParOf" srcId="{027504E6-6B6A-FA49-8E2A-EE9DED860C39}" destId="{1C417FD1-EB17-1144-82F2-CFA02D721D1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79E4F-7985-5349-9B66-7D9E9F0A5BD1}">
      <dsp:nvSpPr>
        <dsp:cNvPr id="0" name=""/>
        <dsp:cNvSpPr/>
      </dsp:nvSpPr>
      <dsp:spPr>
        <a:xfrm>
          <a:off x="0" y="760614"/>
          <a:ext cx="8063345" cy="1014152"/>
        </a:xfrm>
        <a:prstGeom prst="notchedRightArrow">
          <a:avLst/>
        </a:prstGeom>
        <a:solidFill>
          <a:srgbClr val="0070C0"/>
        </a:solidFill>
        <a:ln>
          <a:noFill/>
        </a:ln>
        <a:effectLst/>
      </dsp:spPr>
      <dsp:style>
        <a:lnRef idx="0">
          <a:scrgbClr r="0" g="0" b="0"/>
        </a:lnRef>
        <a:fillRef idx="1">
          <a:scrgbClr r="0" g="0" b="0"/>
        </a:fillRef>
        <a:effectRef idx="0">
          <a:scrgbClr r="0" g="0" b="0"/>
        </a:effectRef>
        <a:fontRef idx="minor"/>
      </dsp:style>
    </dsp:sp>
    <dsp:sp modelId="{4478CF24-0116-4242-82F1-5BD89F1DE6F5}">
      <dsp:nvSpPr>
        <dsp:cNvPr id="0" name=""/>
        <dsp:cNvSpPr/>
      </dsp:nvSpPr>
      <dsp:spPr>
        <a:xfrm>
          <a:off x="3543"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Picking Credit Card Dataset</a:t>
          </a:r>
        </a:p>
      </dsp:txBody>
      <dsp:txXfrm>
        <a:off x="3543" y="0"/>
        <a:ext cx="2338685" cy="1014152"/>
      </dsp:txXfrm>
    </dsp:sp>
    <dsp:sp modelId="{29C1DE0C-9C34-1043-BF19-5D0B32BA0FCC}">
      <dsp:nvSpPr>
        <dsp:cNvPr id="0" name=""/>
        <dsp:cNvSpPr/>
      </dsp:nvSpPr>
      <dsp:spPr>
        <a:xfrm>
          <a:off x="104611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17B5C-5405-C449-B28F-093DBF6EBCB0}">
      <dsp:nvSpPr>
        <dsp:cNvPr id="0" name=""/>
        <dsp:cNvSpPr/>
      </dsp:nvSpPr>
      <dsp:spPr>
        <a:xfrm>
          <a:off x="2459162" y="1521228"/>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Computational Approach</a:t>
          </a:r>
        </a:p>
      </dsp:txBody>
      <dsp:txXfrm>
        <a:off x="2459162" y="1521228"/>
        <a:ext cx="2338685" cy="1014152"/>
      </dsp:txXfrm>
    </dsp:sp>
    <dsp:sp modelId="{955C4F25-336A-D342-A605-B5C1F8A56A0B}">
      <dsp:nvSpPr>
        <dsp:cNvPr id="0" name=""/>
        <dsp:cNvSpPr/>
      </dsp:nvSpPr>
      <dsp:spPr>
        <a:xfrm>
          <a:off x="350173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DF45C-CB02-2A43-B341-10877F5E4160}">
      <dsp:nvSpPr>
        <dsp:cNvPr id="0" name=""/>
        <dsp:cNvSpPr/>
      </dsp:nvSpPr>
      <dsp:spPr>
        <a:xfrm>
          <a:off x="4914782"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ML not the Goal Exploring AWS is</a:t>
          </a:r>
        </a:p>
      </dsp:txBody>
      <dsp:txXfrm>
        <a:off x="4914782" y="0"/>
        <a:ext cx="2338685" cy="1014152"/>
      </dsp:txXfrm>
    </dsp:sp>
    <dsp:sp modelId="{F5D2C9DD-8B5D-3E43-A282-106841FA1381}">
      <dsp:nvSpPr>
        <dsp:cNvPr id="0" name=""/>
        <dsp:cNvSpPr/>
      </dsp:nvSpPr>
      <dsp:spPr>
        <a:xfrm>
          <a:off x="5957355"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b065a87145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b065a8714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Ali</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280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883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006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349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a9762eb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a9762e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Mojahid</a:t>
            </a:r>
            <a:r>
              <a:rPr lang="en-US" dirty="0"/>
              <a:t> Takes over</a:t>
            </a:r>
            <a:endParaRPr dirty="0"/>
          </a:p>
        </p:txBody>
      </p:sp>
    </p:spTree>
    <p:extLst>
      <p:ext uri="{BB962C8B-B14F-4D97-AF65-F5344CB8AC3E}">
        <p14:creationId xmlns:p14="http://schemas.microsoft.com/office/powerpoint/2010/main" val="767443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08926b70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Mina takes over</a:t>
            </a:r>
            <a:endParaRPr dirty="0"/>
          </a:p>
        </p:txBody>
      </p:sp>
      <p:sp>
        <p:nvSpPr>
          <p:cNvPr id="161" name="Google Shape;161;gb08926b70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65a871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b065a8714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65a871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b065a8714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7300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39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55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5186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08926b7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b08926b70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65a871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b065a8714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65a8714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b065a8714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065a8714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b065a87145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065a8714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b065a8714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065a8714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b065a8714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065a8714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b065a8714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a9762eb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a9762e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Mojahid</a:t>
            </a:r>
            <a:r>
              <a:rPr lang="en-US" dirty="0"/>
              <a:t> Takes over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37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174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498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559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Option 1" type="title">
  <p:cSld name="TITLE">
    <p:spTree>
      <p:nvGrpSpPr>
        <p:cNvPr id="1" name="Shape 13"/>
        <p:cNvGrpSpPr/>
        <p:nvPr/>
      </p:nvGrpSpPr>
      <p:grpSpPr>
        <a:xfrm>
          <a:off x="0" y="0"/>
          <a:ext cx="0" cy="0"/>
          <a:chOff x="0" y="0"/>
          <a:chExt cx="0" cy="0"/>
        </a:xfrm>
      </p:grpSpPr>
      <p:pic>
        <p:nvPicPr>
          <p:cNvPr id="14" name="Google Shape;14;p8" descr="PPT-General7.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 name="Google Shape;15;p8"/>
          <p:cNvSpPr txBox="1">
            <a:spLocks noGrp="1"/>
          </p:cNvSpPr>
          <p:nvPr>
            <p:ph type="ctrTitle"/>
          </p:nvPr>
        </p:nvSpPr>
        <p:spPr>
          <a:xfrm>
            <a:off x="4140838" y="465270"/>
            <a:ext cx="7259039" cy="24411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16" name="Google Shape;16;p8"/>
          <p:cNvSpPr txBox="1">
            <a:spLocks noGrp="1"/>
          </p:cNvSpPr>
          <p:nvPr>
            <p:ph type="subTitle" idx="1"/>
          </p:nvPr>
        </p:nvSpPr>
        <p:spPr>
          <a:xfrm>
            <a:off x="4140838" y="3137687"/>
            <a:ext cx="7259039" cy="1752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accent1"/>
              </a:buClr>
              <a:buSzPts val="2400"/>
              <a:buFont typeface="Noto Sans Symbols"/>
              <a:buNone/>
              <a:defRPr sz="2400" b="0" i="0" u="none" strike="noStrike" cap="none">
                <a:solidFill>
                  <a:srgbClr val="ECE9C6"/>
                </a:solidFill>
                <a:latin typeface="Arial"/>
                <a:ea typeface="Arial"/>
                <a:cs typeface="Arial"/>
                <a:sym typeface="Arial"/>
              </a:defRPr>
            </a:lvl1pPr>
            <a:lvl2pPr marR="0" lvl="1" algn="ctr" rtl="0">
              <a:lnSpc>
                <a:spcPct val="100000"/>
              </a:lnSpc>
              <a:spcBef>
                <a:spcPts val="440"/>
              </a:spcBef>
              <a:spcAft>
                <a:spcPts val="0"/>
              </a:spcAft>
              <a:buClr>
                <a:schemeClr val="accent1"/>
              </a:buClr>
              <a:buSzPts val="2200"/>
              <a:buFont typeface="Noto Sans Symbols"/>
              <a:buNone/>
              <a:defRPr sz="2200" b="0" i="0" u="none" strike="noStrike" cap="none">
                <a:solidFill>
                  <a:srgbClr val="888888"/>
                </a:solidFill>
                <a:latin typeface="Book Antiqua"/>
                <a:ea typeface="Book Antiqua"/>
                <a:cs typeface="Book Antiqua"/>
                <a:sym typeface="Book Antiqua"/>
              </a:defRPr>
            </a:lvl2pPr>
            <a:lvl3pPr marR="0" lvl="2" algn="ctr" rtl="0">
              <a:lnSpc>
                <a:spcPct val="100000"/>
              </a:lnSpc>
              <a:spcBef>
                <a:spcPts val="400"/>
              </a:spcBef>
              <a:spcAft>
                <a:spcPts val="0"/>
              </a:spcAft>
              <a:buClr>
                <a:schemeClr val="accent1"/>
              </a:buClr>
              <a:buSzPts val="2000"/>
              <a:buFont typeface="Noto Sans Symbols"/>
              <a:buNone/>
              <a:defRPr sz="2000" b="0" i="0" u="none" strike="noStrike" cap="none">
                <a:solidFill>
                  <a:srgbClr val="888888"/>
                </a:solidFill>
                <a:latin typeface="Book Antiqua"/>
                <a:ea typeface="Book Antiqua"/>
                <a:cs typeface="Book Antiqua"/>
                <a:sym typeface="Book Antiqua"/>
              </a:defRPr>
            </a:lvl3pPr>
            <a:lvl4pPr marR="0" lvl="3"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4pPr>
            <a:lvl5pPr marR="0" lvl="4" algn="ctr"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5pPr>
            <a:lvl6pPr marR="0" lvl="5"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R="0" lvl="6"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R="0" lvl="7"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R="0" lvl="8"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 Option 2">
  <p:cSld name="Closing Slide - Option 2">
    <p:spTree>
      <p:nvGrpSpPr>
        <p:cNvPr id="1" name="Shape 46"/>
        <p:cNvGrpSpPr/>
        <p:nvPr/>
      </p:nvGrpSpPr>
      <p:grpSpPr>
        <a:xfrm>
          <a:off x="0" y="0"/>
          <a:ext cx="0" cy="0"/>
          <a:chOff x="0" y="0"/>
          <a:chExt cx="0" cy="0"/>
        </a:xfrm>
      </p:grpSpPr>
      <p:pic>
        <p:nvPicPr>
          <p:cNvPr id="47" name="Google Shape;47;p17" descr="PPT-General.jp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Google Shape;62;p3">
            <a:extLst>
              <a:ext uri="{FF2B5EF4-FFF2-40B4-BE49-F238E27FC236}">
                <a16:creationId xmlns:a16="http://schemas.microsoft.com/office/drawing/2014/main" id="{8E319A6E-5F42-4111-AFDC-793AECC6051C}"/>
              </a:ext>
            </a:extLst>
          </p:cNvPr>
          <p:cNvSpPr txBox="1">
            <a:spLocks noGrp="1"/>
          </p:cNvSpPr>
          <p:nvPr>
            <p:ph type="title" hasCustomPrompt="1"/>
          </p:nvPr>
        </p:nvSpPr>
        <p:spPr>
          <a:xfrm>
            <a:off x="448532" y="495697"/>
            <a:ext cx="7756200" cy="638032"/>
          </a:xfrm>
          <a:prstGeom prst="rect">
            <a:avLst/>
          </a:prstGeom>
          <a:noFill/>
          <a:ln>
            <a:noFill/>
          </a:ln>
        </p:spPr>
        <p:txBody>
          <a:bodyPr spcFirstLastPara="1" wrap="square" lIns="91425" tIns="45700" rIns="91425" bIns="45700" anchor="t" anchorCtr="0">
            <a:noAutofit/>
          </a:bodyPr>
          <a:lstStyle>
            <a:lvl1pPr>
              <a:defRPr/>
            </a:lvl1pPr>
          </a:lstStyle>
          <a:p>
            <a:r>
              <a:rPr lang="en-US" sz="3600" dirty="0">
                <a:solidFill>
                  <a:srgbClr val="0070C0"/>
                </a:solidFill>
                <a:latin typeface="Times" pitchFamily="2" charset="0"/>
                <a:ea typeface="Calibri"/>
                <a:cs typeface="Calibri"/>
                <a:sym typeface="Calibri"/>
              </a:rPr>
              <a:t>Title</a:t>
            </a:r>
            <a:endParaRPr sz="3600" dirty="0">
              <a:solidFill>
                <a:srgbClr val="0070C0"/>
              </a:solidFill>
              <a:latin typeface="Times" pitchFamily="2" charset="0"/>
              <a:ea typeface="Calibri"/>
              <a:cs typeface="Calibri"/>
              <a:sym typeface="Calibri"/>
            </a:endParaRPr>
          </a:p>
        </p:txBody>
      </p:sp>
      <p:sp>
        <p:nvSpPr>
          <p:cNvPr id="7" name="Google Shape;62;p3">
            <a:extLst>
              <a:ext uri="{FF2B5EF4-FFF2-40B4-BE49-F238E27FC236}">
                <a16:creationId xmlns:a16="http://schemas.microsoft.com/office/drawing/2014/main" id="{0553B9B3-3AA9-4623-BAA5-874DAA909ED7}"/>
              </a:ext>
            </a:extLst>
          </p:cNvPr>
          <p:cNvSpPr txBox="1">
            <a:spLocks/>
          </p:cNvSpPr>
          <p:nvPr userDrawn="1"/>
        </p:nvSpPr>
        <p:spPr>
          <a:xfrm>
            <a:off x="448532" y="1471056"/>
            <a:ext cx="11294936" cy="42504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buClr>
                <a:srgbClr val="0070C0"/>
              </a:buClr>
              <a:buFont typeface="Wingdings" panose="05000000000000000000" pitchFamily="2" charset="2"/>
              <a:buChar char="§"/>
            </a:pPr>
            <a:endParaRPr lang="en-US"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239797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9"/>
          <p:cNvSpPr txBox="1">
            <a:spLocks noGrp="1"/>
          </p:cNvSpPr>
          <p:nvPr>
            <p:ph type="body" idx="1"/>
          </p:nvPr>
        </p:nvSpPr>
        <p:spPr>
          <a:xfrm>
            <a:off x="932330" y="1861441"/>
            <a:ext cx="10327340" cy="31702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chemeClr val="accent1"/>
              </a:buClr>
              <a:buSzPts val="2400"/>
              <a:buFont typeface="Noto Sans Symbols"/>
              <a:buNone/>
              <a:defRPr sz="24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Arial"/>
                <a:ea typeface="Arial"/>
                <a:cs typeface="Arial"/>
                <a:sym typeface="Arial"/>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Arial"/>
                <a:ea typeface="Arial"/>
                <a:cs typeface="Arial"/>
                <a:sym typeface="Arial"/>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dirty="0"/>
          </a:p>
        </p:txBody>
      </p:sp>
      <p:sp>
        <p:nvSpPr>
          <p:cNvPr id="19" name="Google Shape;19;p9"/>
          <p:cNvSpPr txBox="1">
            <a:spLocks noGrp="1"/>
          </p:cNvSpPr>
          <p:nvPr>
            <p:ph type="title"/>
          </p:nvPr>
        </p:nvSpPr>
        <p:spPr>
          <a:xfrm>
            <a:off x="917987" y="570156"/>
            <a:ext cx="10341684" cy="1054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10"/>
          <p:cNvSpPr txBox="1"/>
          <p:nvPr/>
        </p:nvSpPr>
        <p:spPr>
          <a:xfrm>
            <a:off x="5529431" y="2887579"/>
            <a:ext cx="1143691"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rgbClr val="DBA253"/>
              </a:solidFill>
              <a:latin typeface="Noto Sans Symbols"/>
              <a:ea typeface="Noto Sans Symbols"/>
              <a:cs typeface="Noto Sans Symbols"/>
              <a:sym typeface="Noto Sans Symbols"/>
            </a:endParaRPr>
          </a:p>
        </p:txBody>
      </p:sp>
      <p:sp>
        <p:nvSpPr>
          <p:cNvPr id="22" name="Google Shape;22;p10"/>
          <p:cNvSpPr txBox="1">
            <a:spLocks noGrp="1"/>
          </p:cNvSpPr>
          <p:nvPr>
            <p:ph type="title"/>
          </p:nvPr>
        </p:nvSpPr>
        <p:spPr>
          <a:xfrm>
            <a:off x="920054" y="1204857"/>
            <a:ext cx="10339617"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595959"/>
              </a:buClr>
              <a:buSzPts val="5400"/>
              <a:buFont typeface="Arial"/>
              <a:buNone/>
              <a:defRPr sz="54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3" name="Google Shape;23;p10"/>
          <p:cNvSpPr txBox="1">
            <a:spLocks noGrp="1"/>
          </p:cNvSpPr>
          <p:nvPr>
            <p:ph type="body" idx="1"/>
          </p:nvPr>
        </p:nvSpPr>
        <p:spPr>
          <a:xfrm>
            <a:off x="932331" y="3324432"/>
            <a:ext cx="10312996"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Areas" type="twoObj">
  <p:cSld name="TWO_OBJECTS">
    <p:spTree>
      <p:nvGrpSpPr>
        <p:cNvPr id="1" name="Shape 24"/>
        <p:cNvGrpSpPr/>
        <p:nvPr/>
      </p:nvGrpSpPr>
      <p:grpSpPr>
        <a:xfrm>
          <a:off x="0" y="0"/>
          <a:ext cx="0" cy="0"/>
          <a:chOff x="0" y="0"/>
          <a:chExt cx="0" cy="0"/>
        </a:xfrm>
      </p:grpSpPr>
      <p:sp>
        <p:nvSpPr>
          <p:cNvPr id="25" name="Google Shape;25;p11"/>
          <p:cNvSpPr txBox="1">
            <a:spLocks noGrp="1"/>
          </p:cNvSpPr>
          <p:nvPr>
            <p:ph type="title"/>
          </p:nvPr>
        </p:nvSpPr>
        <p:spPr>
          <a:xfrm>
            <a:off x="917987" y="570156"/>
            <a:ext cx="10341684"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6" name="Google Shape;26;p11"/>
          <p:cNvSpPr txBox="1">
            <a:spLocks noGrp="1"/>
          </p:cNvSpPr>
          <p:nvPr>
            <p:ph type="body" idx="1"/>
          </p:nvPr>
        </p:nvSpPr>
        <p:spPr>
          <a:xfrm>
            <a:off x="914400" y="1845482"/>
            <a:ext cx="5071872"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27" name="Google Shape;27;p11"/>
          <p:cNvSpPr txBox="1">
            <a:spLocks noGrp="1"/>
          </p:cNvSpPr>
          <p:nvPr>
            <p:ph type="body" idx="2"/>
          </p:nvPr>
        </p:nvSpPr>
        <p:spPr>
          <a:xfrm>
            <a:off x="6193535" y="1845482"/>
            <a:ext cx="5071872"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with Subtitles" type="twoTxTwoObj">
  <p:cSld name="TWO_OBJECTS_WITH_TEXT">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917987" y="570156"/>
            <a:ext cx="10341684"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0" name="Google Shape;30;p12"/>
          <p:cNvSpPr txBox="1">
            <a:spLocks noGrp="1"/>
          </p:cNvSpPr>
          <p:nvPr>
            <p:ph type="body" idx="1"/>
          </p:nvPr>
        </p:nvSpPr>
        <p:spPr>
          <a:xfrm>
            <a:off x="917987" y="1783601"/>
            <a:ext cx="4829239"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1" name="Google Shape;31;p12"/>
          <p:cNvSpPr txBox="1">
            <a:spLocks noGrp="1"/>
          </p:cNvSpPr>
          <p:nvPr>
            <p:ph type="body" idx="2"/>
          </p:nvPr>
        </p:nvSpPr>
        <p:spPr>
          <a:xfrm>
            <a:off x="917985" y="2622290"/>
            <a:ext cx="4829241"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
        <p:nvSpPr>
          <p:cNvPr id="32" name="Google Shape;32;p12"/>
          <p:cNvSpPr txBox="1">
            <a:spLocks noGrp="1"/>
          </p:cNvSpPr>
          <p:nvPr>
            <p:ph type="body" idx="3"/>
          </p:nvPr>
        </p:nvSpPr>
        <p:spPr>
          <a:xfrm>
            <a:off x="6381171" y="1783601"/>
            <a:ext cx="4884955"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3" name="Google Shape;33;p12"/>
          <p:cNvSpPr txBox="1">
            <a:spLocks noGrp="1"/>
          </p:cNvSpPr>
          <p:nvPr>
            <p:ph type="body" idx="4"/>
          </p:nvPr>
        </p:nvSpPr>
        <p:spPr>
          <a:xfrm>
            <a:off x="6381171" y="2619063"/>
            <a:ext cx="4878500"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4"/>
        <p:cNvGrpSpPr/>
        <p:nvPr/>
      </p:nvGrpSpPr>
      <p:grpSpPr>
        <a:xfrm>
          <a:off x="0" y="0"/>
          <a:ext cx="0" cy="0"/>
          <a:chOff x="0" y="0"/>
          <a:chExt cx="0" cy="0"/>
        </a:xfrm>
      </p:grpSpPr>
      <p:sp>
        <p:nvSpPr>
          <p:cNvPr id="35" name="Google Shape;35;p13"/>
          <p:cNvSpPr txBox="1">
            <a:spLocks noGrp="1"/>
          </p:cNvSpPr>
          <p:nvPr>
            <p:ph type="body" idx="1"/>
          </p:nvPr>
        </p:nvSpPr>
        <p:spPr>
          <a:xfrm>
            <a:off x="922670" y="559400"/>
            <a:ext cx="4774509" cy="441401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7pPr>
            <a:lvl8pPr marL="3657600" marR="0" lvl="7"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9pPr>
          </a:lstStyle>
          <a:p>
            <a:endParaRPr/>
          </a:p>
        </p:txBody>
      </p:sp>
      <p:sp>
        <p:nvSpPr>
          <p:cNvPr id="36" name="Google Shape;36;p13"/>
          <p:cNvSpPr txBox="1">
            <a:spLocks noGrp="1"/>
          </p:cNvSpPr>
          <p:nvPr>
            <p:ph type="body" idx="2"/>
          </p:nvPr>
        </p:nvSpPr>
        <p:spPr>
          <a:xfrm>
            <a:off x="6519750" y="562026"/>
            <a:ext cx="4774509" cy="441401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37"/>
        <p:cNvGrpSpPr/>
        <p:nvPr/>
      </p:nvGrpSpPr>
      <p:grpSpPr>
        <a:xfrm>
          <a:off x="0" y="0"/>
          <a:ext cx="0" cy="0"/>
          <a:chOff x="0" y="0"/>
          <a:chExt cx="0" cy="0"/>
        </a:xfrm>
      </p:grpSpPr>
      <p:sp>
        <p:nvSpPr>
          <p:cNvPr id="38" name="Google Shape;38;p14"/>
          <p:cNvSpPr>
            <a:spLocks noGrp="1"/>
          </p:cNvSpPr>
          <p:nvPr>
            <p:ph type="pic" idx="2"/>
          </p:nvPr>
        </p:nvSpPr>
        <p:spPr>
          <a:xfrm rot="344365">
            <a:off x="1031301" y="536673"/>
            <a:ext cx="10104435" cy="3491307"/>
          </a:xfrm>
          <a:prstGeom prst="rect">
            <a:avLst/>
          </a:prstGeom>
          <a:solidFill>
            <a:srgbClr val="ECECEC"/>
          </a:solidFill>
          <a:ln w="190500" cap="sq"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1pPr>
            <a:lvl2pPr marR="0" lvl="1" algn="l" rtl="0">
              <a:lnSpc>
                <a:spcPct val="100000"/>
              </a:lnSpc>
              <a:spcBef>
                <a:spcPts val="560"/>
              </a:spcBef>
              <a:spcAft>
                <a:spcPts val="0"/>
              </a:spcAft>
              <a:buClr>
                <a:schemeClr val="accent1"/>
              </a:buClr>
              <a:buSzPts val="2800"/>
              <a:buFont typeface="Noto Sans Symbols"/>
              <a:buNone/>
              <a:defRPr sz="2800" b="0" i="0" u="none" strike="noStrike" cap="none">
                <a:solidFill>
                  <a:srgbClr val="262626"/>
                </a:solidFill>
                <a:latin typeface="Book Antiqua"/>
                <a:ea typeface="Book Antiqua"/>
                <a:cs typeface="Book Antiqua"/>
                <a:sym typeface="Book Antiqua"/>
              </a:defRPr>
            </a:lvl2pPr>
            <a:lvl3pPr marR="0" lvl="2" algn="l" rtl="0">
              <a:lnSpc>
                <a:spcPct val="100000"/>
              </a:lnSpc>
              <a:spcBef>
                <a:spcPts val="480"/>
              </a:spcBef>
              <a:spcAft>
                <a:spcPts val="0"/>
              </a:spcAft>
              <a:buClr>
                <a:schemeClr val="accent1"/>
              </a:buClr>
              <a:buSzPts val="2400"/>
              <a:buFont typeface="Noto Sans Symbols"/>
              <a:buNone/>
              <a:defRPr sz="2400" b="0" i="0" u="none" strike="noStrike" cap="none">
                <a:solidFill>
                  <a:srgbClr val="262626"/>
                </a:solidFill>
                <a:latin typeface="Book Antiqua"/>
                <a:ea typeface="Book Antiqua"/>
                <a:cs typeface="Book Antiqua"/>
                <a:sym typeface="Book Antiqua"/>
              </a:defRPr>
            </a:lvl3pPr>
            <a:lvl4pPr marR="0" lvl="3"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4pPr>
            <a:lvl5pPr marR="0" lvl="4"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5pPr>
            <a:lvl6pPr marR="0" lvl="5"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39" name="Google Shape;39;p14"/>
          <p:cNvSpPr txBox="1">
            <a:spLocks noGrp="1"/>
          </p:cNvSpPr>
          <p:nvPr>
            <p:ph type="body" idx="1"/>
          </p:nvPr>
        </p:nvSpPr>
        <p:spPr>
          <a:xfrm>
            <a:off x="917986" y="4486019"/>
            <a:ext cx="10341685" cy="80486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320"/>
              </a:spcBef>
              <a:spcAft>
                <a:spcPts val="0"/>
              </a:spcAft>
              <a:buClr>
                <a:schemeClr val="accent1"/>
              </a:buClr>
              <a:buSzPts val="1600"/>
              <a:buFont typeface="Noto Sans Symbols"/>
              <a:buNone/>
              <a:defRPr sz="16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Slide - Option 1">
  <p:cSld name="Closing Slide - Option 1">
    <p:spTree>
      <p:nvGrpSpPr>
        <p:cNvPr id="1" name="Shape 40"/>
        <p:cNvGrpSpPr/>
        <p:nvPr/>
      </p:nvGrpSpPr>
      <p:grpSpPr>
        <a:xfrm>
          <a:off x="0" y="0"/>
          <a:ext cx="0" cy="0"/>
          <a:chOff x="0" y="0"/>
          <a:chExt cx="0" cy="0"/>
        </a:xfrm>
      </p:grpSpPr>
      <p:pic>
        <p:nvPicPr>
          <p:cNvPr id="41" name="Google Shape;41;p15" descr="PPT-General9.jp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Option 2">
  <p:cSld name="Title Slide - Option 2">
    <p:spTree>
      <p:nvGrpSpPr>
        <p:cNvPr id="1" name="Shape 42"/>
        <p:cNvGrpSpPr/>
        <p:nvPr/>
      </p:nvGrpSpPr>
      <p:grpSpPr>
        <a:xfrm>
          <a:off x="0" y="0"/>
          <a:ext cx="0" cy="0"/>
          <a:chOff x="0" y="0"/>
          <a:chExt cx="0" cy="0"/>
        </a:xfrm>
      </p:grpSpPr>
      <p:pic>
        <p:nvPicPr>
          <p:cNvPr id="43" name="Google Shape;43;p16" descr="plainluecover.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16"/>
          <p:cNvSpPr txBox="1">
            <a:spLocks noGrp="1"/>
          </p:cNvSpPr>
          <p:nvPr>
            <p:ph type="title"/>
          </p:nvPr>
        </p:nvSpPr>
        <p:spPr>
          <a:xfrm>
            <a:off x="920054" y="1204857"/>
            <a:ext cx="10339617"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FFFFFF"/>
              </a:buClr>
              <a:buSzPts val="5400"/>
              <a:buFont typeface="Arial"/>
              <a:buNone/>
              <a:defRPr sz="54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45" name="Google Shape;45;p16"/>
          <p:cNvSpPr txBox="1">
            <a:spLocks noGrp="1"/>
          </p:cNvSpPr>
          <p:nvPr>
            <p:ph type="body" idx="1"/>
          </p:nvPr>
        </p:nvSpPr>
        <p:spPr>
          <a:xfrm>
            <a:off x="932331" y="3324432"/>
            <a:ext cx="10312996"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FFFFFF"/>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7" descr="PPT-General11.jpg"/>
          <p:cNvPicPr preferRelativeResize="0"/>
          <p:nvPr/>
        </p:nvPicPr>
        <p:blipFill rotWithShape="1">
          <a:blip r:embed="rId13">
            <a:alphaModFix/>
          </a:blip>
          <a:srcRect/>
          <a:stretch/>
        </p:blipFill>
        <p:spPr>
          <a:xfrm>
            <a:off x="0" y="0"/>
            <a:ext cx="12192000" cy="6858000"/>
          </a:xfrm>
          <a:prstGeom prst="rect">
            <a:avLst/>
          </a:prstGeom>
          <a:noFill/>
          <a:ln>
            <a:noFill/>
          </a:ln>
        </p:spPr>
      </p:pic>
      <p:sp>
        <p:nvSpPr>
          <p:cNvPr id="7" name="Google Shape;7;p7"/>
          <p:cNvSpPr txBox="1">
            <a:spLocks noGrp="1"/>
          </p:cNvSpPr>
          <p:nvPr>
            <p:ph type="dt" idx="10"/>
          </p:nvPr>
        </p:nvSpPr>
        <p:spPr>
          <a:xfrm>
            <a:off x="480504" y="6161443"/>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8" name="Google Shape;8;p7"/>
          <p:cNvSpPr txBox="1">
            <a:spLocks noGrp="1"/>
          </p:cNvSpPr>
          <p:nvPr>
            <p:ph type="ftr" idx="11"/>
          </p:nvPr>
        </p:nvSpPr>
        <p:spPr>
          <a:xfrm>
            <a:off x="4165600" y="6161443"/>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9" name="Google Shape;9;p7"/>
          <p:cNvSpPr txBox="1">
            <a:spLocks noGrp="1"/>
          </p:cNvSpPr>
          <p:nvPr>
            <p:ph type="sldNum" idx="12"/>
          </p:nvPr>
        </p:nvSpPr>
        <p:spPr>
          <a:xfrm>
            <a:off x="8852352" y="616144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9pPr>
          </a:lstStyle>
          <a:p>
            <a:fld id="{00000000-1234-1234-1234-123412341234}" type="slidenum">
              <a:rPr lang="en-US" smtClean="0"/>
              <a:pPr/>
              <a:t>‹#›</a:t>
            </a:fld>
            <a:endParaRPr lang="en-US"/>
          </a:p>
        </p:txBody>
      </p:sp>
      <p:pic>
        <p:nvPicPr>
          <p:cNvPr id="10" name="Google Shape;10;p7" descr="PPT-General4.jpg"/>
          <p:cNvPicPr preferRelativeResize="0"/>
          <p:nvPr/>
        </p:nvPicPr>
        <p:blipFill rotWithShape="1">
          <a:blip r:embed="rId14">
            <a:alphaModFix/>
          </a:blip>
          <a:srcRect/>
          <a:stretch/>
        </p:blipFill>
        <p:spPr>
          <a:xfrm>
            <a:off x="0" y="0"/>
            <a:ext cx="12192000" cy="6858000"/>
          </a:xfrm>
          <a:prstGeom prst="rect">
            <a:avLst/>
          </a:prstGeom>
          <a:noFill/>
          <a:ln>
            <a:noFill/>
          </a:ln>
        </p:spPr>
      </p:pic>
      <p:pic>
        <p:nvPicPr>
          <p:cNvPr id="11" name="Google Shape;11;p7" descr="PPT-General4.jpg"/>
          <p:cNvPicPr preferRelativeResize="0"/>
          <p:nvPr/>
        </p:nvPicPr>
        <p:blipFill rotWithShape="1">
          <a:blip r:embed="rId14">
            <a:alphaModFix/>
          </a:blip>
          <a:srcRect/>
          <a:stretch/>
        </p:blipFill>
        <p:spPr>
          <a:xfrm>
            <a:off x="0" y="0"/>
            <a:ext cx="12192000" cy="6858000"/>
          </a:xfrm>
          <a:prstGeom prst="rect">
            <a:avLst/>
          </a:prstGeom>
          <a:noFill/>
          <a:ln>
            <a:noFill/>
          </a:ln>
        </p:spPr>
      </p:pic>
      <p:pic>
        <p:nvPicPr>
          <p:cNvPr id="12" name="Google Shape;12;p7" descr="PPT-General6.jpg"/>
          <p:cNvPicPr preferRelativeResize="0"/>
          <p:nvPr/>
        </p:nvPicPr>
        <p:blipFill rotWithShape="1">
          <a:blip r:embed="rId15">
            <a:alphaModFix/>
          </a:blip>
          <a:srcRect/>
          <a:stretch/>
        </p:blipFill>
        <p:spPr>
          <a:xfrm>
            <a:off x="0" y="34773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hyperlink" Target="mailto:ubuntu@ec2-100-26-215-145.compute-1.amazonaws.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us-east-1.quicksight.aws.amazon.com/sn/star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3.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b065a87145_0_135"/>
          <p:cNvSpPr txBox="1">
            <a:spLocks noGrp="1"/>
          </p:cNvSpPr>
          <p:nvPr>
            <p:ph type="subTitle" idx="1"/>
          </p:nvPr>
        </p:nvSpPr>
        <p:spPr>
          <a:xfrm>
            <a:off x="670118" y="3237085"/>
            <a:ext cx="4971025" cy="893100"/>
          </a:xfrm>
          <a:prstGeom prst="rect">
            <a:avLst/>
          </a:prstGeom>
        </p:spPr>
        <p:txBody>
          <a:bodyPr spcFirstLastPara="1" wrap="square" lIns="91425" tIns="45700" rIns="91425" bIns="45700" anchor="t" anchorCtr="0">
            <a:noAutofit/>
          </a:bodyPr>
          <a:lstStyle/>
          <a:p>
            <a:pPr>
              <a:buClr>
                <a:schemeClr val="dk1"/>
              </a:buClr>
              <a:buSzPts val="1100"/>
            </a:pPr>
            <a:r>
              <a:rPr lang="en-US" b="1" dirty="0">
                <a:solidFill>
                  <a:schemeClr val="lt1"/>
                </a:solidFill>
                <a:latin typeface="Times" pitchFamily="2" charset="0"/>
                <a:ea typeface="Roboto"/>
                <a:cs typeface="Roboto"/>
                <a:sym typeface="Roboto"/>
              </a:rPr>
              <a:t>Cloud Computing | Spring 2022</a:t>
            </a:r>
            <a:endParaRPr b="1" dirty="0">
              <a:solidFill>
                <a:schemeClr val="lt1"/>
              </a:solidFill>
              <a:latin typeface="Times" pitchFamily="2" charset="0"/>
              <a:ea typeface="Roboto"/>
              <a:cs typeface="Roboto"/>
              <a:sym typeface="Roboto"/>
            </a:endParaRPr>
          </a:p>
          <a:p>
            <a:pPr>
              <a:buClr>
                <a:schemeClr val="dk1"/>
              </a:buClr>
              <a:buSzPts val="1100"/>
            </a:pPr>
            <a:endParaRPr sz="2800" b="1" dirty="0">
              <a:solidFill>
                <a:schemeClr val="lt1"/>
              </a:solidFill>
              <a:latin typeface="Times" pitchFamily="2" charset="0"/>
              <a:ea typeface="Roboto"/>
              <a:cs typeface="Roboto"/>
              <a:sym typeface="Roboto"/>
            </a:endParaRPr>
          </a:p>
          <a:p>
            <a:endParaRPr sz="2800" b="1" dirty="0">
              <a:solidFill>
                <a:schemeClr val="lt1"/>
              </a:solidFill>
              <a:latin typeface="Times" pitchFamily="2" charset="0"/>
              <a:ea typeface="Roboto"/>
              <a:cs typeface="Roboto"/>
              <a:sym typeface="Roboto"/>
            </a:endParaRPr>
          </a:p>
          <a:p>
            <a:pPr>
              <a:buClr>
                <a:schemeClr val="dk1"/>
              </a:buClr>
              <a:buSzPts val="1100"/>
            </a:pPr>
            <a:endParaRPr sz="2800" b="1" dirty="0">
              <a:solidFill>
                <a:schemeClr val="lt1"/>
              </a:solidFill>
              <a:latin typeface="Times" pitchFamily="2" charset="0"/>
              <a:ea typeface="Roboto"/>
              <a:cs typeface="Roboto"/>
              <a:sym typeface="Roboto"/>
            </a:endParaRPr>
          </a:p>
          <a:p>
            <a:endParaRPr sz="1200" b="1" dirty="0">
              <a:solidFill>
                <a:srgbClr val="212121"/>
              </a:solidFill>
              <a:highlight>
                <a:srgbClr val="FFFFFF"/>
              </a:highlight>
              <a:latin typeface="Times" pitchFamily="2" charset="0"/>
              <a:ea typeface="Roboto"/>
              <a:cs typeface="Roboto"/>
              <a:sym typeface="Roboto"/>
            </a:endParaRPr>
          </a:p>
        </p:txBody>
      </p:sp>
      <p:sp>
        <p:nvSpPr>
          <p:cNvPr id="54" name="Google Shape;54;gb065a87145_0_135"/>
          <p:cNvSpPr txBox="1"/>
          <p:nvPr/>
        </p:nvSpPr>
        <p:spPr>
          <a:xfrm>
            <a:off x="234531" y="3721913"/>
            <a:ext cx="2921100" cy="407100"/>
          </a:xfrm>
          <a:prstGeom prst="rect">
            <a:avLst/>
          </a:prstGeom>
          <a:noFill/>
          <a:ln>
            <a:noFill/>
          </a:ln>
        </p:spPr>
        <p:txBody>
          <a:bodyPr spcFirstLastPara="1" wrap="square" lIns="91425" tIns="91425" rIns="91425" bIns="91425" anchor="t" anchorCtr="0">
            <a:noAutofit/>
          </a:bodyPr>
          <a:lstStyle/>
          <a:p>
            <a:pPr algn="ctr">
              <a:spcBef>
                <a:spcPts val="480"/>
              </a:spcBef>
            </a:pPr>
            <a:r>
              <a:rPr lang="en-US" sz="1900" b="1" dirty="0">
                <a:solidFill>
                  <a:schemeClr val="lt1"/>
                </a:solidFill>
                <a:latin typeface="Times" pitchFamily="2" charset="0"/>
                <a:ea typeface="Roboto"/>
                <a:cs typeface="Roboto"/>
                <a:sym typeface="Roboto"/>
              </a:rPr>
              <a:t>Dr. </a:t>
            </a:r>
            <a:r>
              <a:rPr lang="en-US" sz="1900" b="1" dirty="0" err="1">
                <a:solidFill>
                  <a:schemeClr val="lt1"/>
                </a:solidFill>
                <a:latin typeface="Times" pitchFamily="2" charset="0"/>
                <a:ea typeface="Roboto"/>
                <a:cs typeface="Roboto"/>
                <a:sym typeface="Roboto"/>
              </a:rPr>
              <a:t>Walcelio</a:t>
            </a:r>
            <a:r>
              <a:rPr lang="en-US" sz="1900" b="1" dirty="0">
                <a:solidFill>
                  <a:schemeClr val="lt1"/>
                </a:solidFill>
                <a:latin typeface="Times" pitchFamily="2" charset="0"/>
                <a:ea typeface="Roboto"/>
                <a:cs typeface="Roboto"/>
                <a:sym typeface="Roboto"/>
              </a:rPr>
              <a:t> Melo</a:t>
            </a:r>
            <a:endParaRPr sz="900" dirty="0">
              <a:latin typeface="Times" pitchFamily="2" charset="0"/>
            </a:endParaRPr>
          </a:p>
        </p:txBody>
      </p:sp>
      <p:sp>
        <p:nvSpPr>
          <p:cNvPr id="55" name="Google Shape;55;gb065a87145_0_135"/>
          <p:cNvSpPr txBox="1">
            <a:spLocks noGrp="1"/>
          </p:cNvSpPr>
          <p:nvPr>
            <p:ph type="subTitle" idx="1"/>
          </p:nvPr>
        </p:nvSpPr>
        <p:spPr>
          <a:xfrm>
            <a:off x="670120" y="1995825"/>
            <a:ext cx="4816280" cy="1226849"/>
          </a:xfrm>
          <a:prstGeom prst="rect">
            <a:avLst/>
          </a:prstGeom>
        </p:spPr>
        <p:txBody>
          <a:bodyPr spcFirstLastPara="1" wrap="square" lIns="91425" tIns="45700" rIns="91425" bIns="45700" anchor="t" anchorCtr="0">
            <a:noAutofit/>
          </a:bodyPr>
          <a:lstStyle/>
          <a:p>
            <a:r>
              <a:rPr lang="en-US" sz="2800" b="1" dirty="0">
                <a:solidFill>
                  <a:srgbClr val="FF9900"/>
                </a:solidFill>
                <a:effectLst>
                  <a:outerShdw blurRad="38100" dist="38100" dir="2700000" algn="tl">
                    <a:srgbClr val="000000">
                      <a:alpha val="43137"/>
                    </a:srgbClr>
                  </a:outerShdw>
                </a:effectLst>
                <a:latin typeface="Times" pitchFamily="2" charset="0"/>
                <a:ea typeface="Roboto"/>
                <a:cs typeface="Roboto"/>
                <a:sym typeface="Roboto"/>
              </a:rPr>
              <a:t>Credit Card Fraud Detection Using ML on AWS</a:t>
            </a:r>
            <a:endParaRPr sz="2800" b="1" dirty="0">
              <a:solidFill>
                <a:schemeClr val="lt1"/>
              </a:solidFill>
              <a:effectLst>
                <a:outerShdw blurRad="38100" dist="38100" dir="2700000" algn="tl">
                  <a:srgbClr val="000000">
                    <a:alpha val="43137"/>
                  </a:srgbClr>
                </a:outerShdw>
              </a:effectLst>
              <a:latin typeface="Times" pitchFamily="2" charset="0"/>
              <a:ea typeface="Roboto"/>
              <a:cs typeface="Roboto"/>
              <a:sym typeface="Roboto"/>
            </a:endParaRPr>
          </a:p>
          <a:p>
            <a:endParaRPr sz="1100" b="1" dirty="0">
              <a:solidFill>
                <a:srgbClr val="212121"/>
              </a:solidFill>
              <a:effectLst>
                <a:outerShdw blurRad="38100" dist="38100" dir="2700000" algn="tl">
                  <a:srgbClr val="000000">
                    <a:alpha val="43137"/>
                  </a:srgbClr>
                </a:outerShdw>
              </a:effectLst>
              <a:highlight>
                <a:srgbClr val="FFFFFF"/>
              </a:highlight>
              <a:latin typeface="Times" pitchFamily="2" charset="0"/>
              <a:ea typeface="Roboto"/>
              <a:cs typeface="Roboto"/>
              <a:sym typeface="Roboto"/>
            </a:endParaRPr>
          </a:p>
        </p:txBody>
      </p:sp>
      <p:pic>
        <p:nvPicPr>
          <p:cNvPr id="56" name="Google Shape;56;gb065a87145_0_135"/>
          <p:cNvPicPr preferRelativeResize="0"/>
          <p:nvPr/>
        </p:nvPicPr>
        <p:blipFill>
          <a:blip r:embed="rId3">
            <a:alphaModFix/>
          </a:blip>
          <a:stretch>
            <a:fillRect/>
          </a:stretch>
        </p:blipFill>
        <p:spPr>
          <a:xfrm>
            <a:off x="6807982" y="286022"/>
            <a:ext cx="5166598" cy="6382063"/>
          </a:xfrm>
          <a:prstGeom prst="rect">
            <a:avLst/>
          </a:prstGeom>
          <a:noFill/>
          <a:ln>
            <a:noFill/>
          </a:ln>
        </p:spPr>
      </p:pic>
      <p:sp>
        <p:nvSpPr>
          <p:cNvPr id="7" name="Google Shape;53;gb065a87145_0_135">
            <a:extLst>
              <a:ext uri="{FF2B5EF4-FFF2-40B4-BE49-F238E27FC236}">
                <a16:creationId xmlns:a16="http://schemas.microsoft.com/office/drawing/2014/main" id="{55E86F41-D7A6-4126-8F16-122474A67855}"/>
              </a:ext>
            </a:extLst>
          </p:cNvPr>
          <p:cNvSpPr txBox="1"/>
          <p:nvPr/>
        </p:nvSpPr>
        <p:spPr>
          <a:xfrm>
            <a:off x="738421" y="4981330"/>
            <a:ext cx="5408770" cy="997440"/>
          </a:xfrm>
          <a:prstGeom prst="rect">
            <a:avLst/>
          </a:prstGeom>
          <a:solidFill>
            <a:srgbClr val="FFFFFF">
              <a:alpha val="25098"/>
            </a:srgbClr>
          </a:solidFill>
          <a:ln>
            <a:noFill/>
          </a:ln>
        </p:spPr>
        <p:txBody>
          <a:bodyPr spcFirstLastPara="1" wrap="square" lIns="91425" tIns="91425" rIns="91425" bIns="91425" anchor="t" anchorCtr="0">
            <a:noAutofit/>
          </a:bodyPr>
          <a:lstStyle/>
          <a:p>
            <a:pPr>
              <a:spcBef>
                <a:spcPts val="480"/>
              </a:spcBef>
            </a:pPr>
            <a:r>
              <a:rPr lang="en-US" sz="1800" b="1" dirty="0">
                <a:solidFill>
                  <a:schemeClr val="lt1"/>
                </a:solidFill>
                <a:latin typeface="Times" pitchFamily="2" charset="0"/>
                <a:ea typeface="Roboto"/>
                <a:cs typeface="Roboto"/>
                <a:sym typeface="Roboto"/>
              </a:rPr>
              <a:t>Group 1:</a:t>
            </a:r>
          </a:p>
          <a:p>
            <a:pPr>
              <a:spcBef>
                <a:spcPts val="480"/>
              </a:spcBef>
            </a:pPr>
            <a:r>
              <a:rPr lang="en-US" sz="1800" b="1" dirty="0">
                <a:solidFill>
                  <a:schemeClr val="lt1"/>
                </a:solidFill>
                <a:latin typeface="Times" pitchFamily="2" charset="0"/>
                <a:ea typeface="Roboto"/>
                <a:cs typeface="Roboto"/>
                <a:sym typeface="Roboto"/>
              </a:rPr>
              <a:t>Mina Hanna  | Ali Can </a:t>
            </a:r>
            <a:r>
              <a:rPr lang="en-US" sz="1800" b="1" dirty="0" err="1">
                <a:solidFill>
                  <a:schemeClr val="lt1"/>
                </a:solidFill>
                <a:latin typeface="Times" pitchFamily="2" charset="0"/>
                <a:ea typeface="Roboto"/>
                <a:cs typeface="Roboto"/>
                <a:sym typeface="Roboto"/>
              </a:rPr>
              <a:t>Mutlu</a:t>
            </a:r>
            <a:r>
              <a:rPr lang="en-US" sz="1800" b="1" dirty="0">
                <a:solidFill>
                  <a:schemeClr val="lt1"/>
                </a:solidFill>
                <a:latin typeface="Times" pitchFamily="2" charset="0"/>
                <a:ea typeface="Roboto"/>
                <a:cs typeface="Roboto"/>
                <a:sym typeface="Roboto"/>
              </a:rPr>
              <a:t>  |   </a:t>
            </a:r>
            <a:r>
              <a:rPr lang="en-US" sz="1800" b="1" dirty="0" err="1">
                <a:solidFill>
                  <a:schemeClr val="lt1"/>
                </a:solidFill>
                <a:latin typeface="Times" pitchFamily="2" charset="0"/>
                <a:ea typeface="Roboto"/>
                <a:cs typeface="Roboto"/>
                <a:sym typeface="Roboto"/>
              </a:rPr>
              <a:t>Mojahid</a:t>
            </a:r>
            <a:r>
              <a:rPr lang="en-US" sz="1800" b="1" dirty="0">
                <a:solidFill>
                  <a:schemeClr val="lt1"/>
                </a:solidFill>
                <a:latin typeface="Times" pitchFamily="2" charset="0"/>
                <a:ea typeface="Roboto"/>
                <a:cs typeface="Roboto"/>
                <a:sym typeface="Roboto"/>
              </a:rPr>
              <a:t> Osman</a:t>
            </a:r>
            <a:endParaRPr sz="1800" b="1" dirty="0">
              <a:solidFill>
                <a:schemeClr val="lt1"/>
              </a:solidFill>
              <a:latin typeface="Times" pitchFamily="2" charset="0"/>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1a9762eb52_0_5"/>
          <p:cNvSpPr txBox="1">
            <a:spLocks noGrp="1"/>
          </p:cNvSpPr>
          <p:nvPr>
            <p:ph type="body" idx="1"/>
          </p:nvPr>
        </p:nvSpPr>
        <p:spPr>
          <a:xfrm>
            <a:off x="384891" y="1296975"/>
            <a:ext cx="7745400" cy="760200"/>
          </a:xfrm>
          <a:prstGeom prst="rect">
            <a:avLst/>
          </a:prstGeom>
        </p:spPr>
        <p:txBody>
          <a:bodyPr spcFirstLastPara="1" wrap="square" lIns="91425" tIns="45700" rIns="91425" bIns="45700" anchor="t" anchorCtr="0">
            <a:noAutofit/>
          </a:bodyPr>
          <a:lstStyle/>
          <a:p>
            <a:r>
              <a:rPr lang="en-US" dirty="0"/>
              <a:t>Security group – Client's access – Inbound rules</a:t>
            </a:r>
          </a:p>
        </p:txBody>
      </p:sp>
      <p:pic>
        <p:nvPicPr>
          <p:cNvPr id="5" name="Picture 4">
            <a:extLst>
              <a:ext uri="{FF2B5EF4-FFF2-40B4-BE49-F238E27FC236}">
                <a16:creationId xmlns:a16="http://schemas.microsoft.com/office/drawing/2014/main" id="{A78D8448-59BC-9346-A5D4-A793682245DF}"/>
              </a:ext>
            </a:extLst>
          </p:cNvPr>
          <p:cNvPicPr>
            <a:picLocks noChangeAspect="1"/>
          </p:cNvPicPr>
          <p:nvPr/>
        </p:nvPicPr>
        <p:blipFill>
          <a:blip r:embed="rId3"/>
          <a:stretch>
            <a:fillRect/>
          </a:stretch>
        </p:blipFill>
        <p:spPr>
          <a:xfrm>
            <a:off x="539635" y="2162597"/>
            <a:ext cx="8676290" cy="1896840"/>
          </a:xfrm>
          <a:prstGeom prst="rect">
            <a:avLst/>
          </a:prstGeom>
          <a:solidFill>
            <a:schemeClr val="bg1">
              <a:lumMod val="65000"/>
            </a:schemeClr>
          </a:solidFill>
          <a:ln>
            <a:solidFill>
              <a:schemeClr val="bg1">
                <a:lumMod val="65000"/>
              </a:schemeClr>
            </a:solidFill>
          </a:ln>
          <a:effectLst>
            <a:outerShdw blurRad="50800" dist="38100" dir="2700000" algn="tl" rotWithShape="0">
              <a:prstClr val="black">
                <a:alpha val="40000"/>
              </a:prstClr>
            </a:outerShdw>
          </a:effectLst>
        </p:spPr>
      </p:pic>
      <p:sp>
        <p:nvSpPr>
          <p:cNvPr id="6" name="Google Shape;93;p4">
            <a:extLst>
              <a:ext uri="{FF2B5EF4-FFF2-40B4-BE49-F238E27FC236}">
                <a16:creationId xmlns:a16="http://schemas.microsoft.com/office/drawing/2014/main" id="{654D3ECA-922E-466F-8686-7AEFF366FAF7}"/>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Project Architecture – Security Protocols</a:t>
            </a:r>
          </a:p>
        </p:txBody>
      </p:sp>
      <p:pic>
        <p:nvPicPr>
          <p:cNvPr id="9" name="Picture 8">
            <a:extLst>
              <a:ext uri="{FF2B5EF4-FFF2-40B4-BE49-F238E27FC236}">
                <a16:creationId xmlns:a16="http://schemas.microsoft.com/office/drawing/2014/main" id="{35E27CA0-30DB-460B-9913-4E967F0E1297}"/>
              </a:ext>
            </a:extLst>
          </p:cNvPr>
          <p:cNvPicPr>
            <a:picLocks noChangeAspect="1"/>
          </p:cNvPicPr>
          <p:nvPr/>
        </p:nvPicPr>
        <p:blipFill>
          <a:blip r:embed="rId4"/>
          <a:stretch>
            <a:fillRect/>
          </a:stretch>
        </p:blipFill>
        <p:spPr>
          <a:xfrm>
            <a:off x="10339176" y="2528548"/>
            <a:ext cx="518442" cy="900452"/>
          </a:xfrm>
          <a:prstGeom prst="rect">
            <a:avLst/>
          </a:prstGeom>
        </p:spPr>
      </p:pic>
    </p:spTree>
    <p:extLst>
      <p:ext uri="{BB962C8B-B14F-4D97-AF65-F5344CB8AC3E}">
        <p14:creationId xmlns:p14="http://schemas.microsoft.com/office/powerpoint/2010/main" val="268114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2249580"/>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9087729"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260812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8" name="Picture 2" descr="VPC connection between Amazon Quicksight and RDS | Cloud Compiled">
            <a:extLst>
              <a:ext uri="{FF2B5EF4-FFF2-40B4-BE49-F238E27FC236}">
                <a16:creationId xmlns:a16="http://schemas.microsoft.com/office/drawing/2014/main" id="{B27F374E-4AE9-6241-91F0-C0745EAF8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3" y="1330356"/>
            <a:ext cx="6943479" cy="434274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Project Architecture – </a:t>
            </a:r>
            <a:r>
              <a:rPr lang="en-US" sz="3600" dirty="0" err="1">
                <a:solidFill>
                  <a:srgbClr val="0070C0"/>
                </a:solidFill>
                <a:latin typeface="Times" pitchFamily="2" charset="0"/>
                <a:cs typeface="Calibri"/>
                <a:sym typeface="Calibri"/>
              </a:rPr>
              <a:t>QuickSight</a:t>
            </a:r>
            <a:endParaRPr lang="en-US" sz="3600" dirty="0">
              <a:solidFill>
                <a:srgbClr val="0070C0"/>
              </a:solidFill>
              <a:latin typeface="Times" pitchFamily="2" charset="0"/>
              <a:cs typeface="Calibri"/>
              <a:sym typeface="Calibri"/>
            </a:endParaRPr>
          </a:p>
        </p:txBody>
      </p:sp>
    </p:spTree>
    <p:extLst>
      <p:ext uri="{BB962C8B-B14F-4D97-AF65-F5344CB8AC3E}">
        <p14:creationId xmlns:p14="http://schemas.microsoft.com/office/powerpoint/2010/main" val="2863328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err="1">
                <a:solidFill>
                  <a:srgbClr val="0070C0"/>
                </a:solidFill>
                <a:latin typeface="Times" pitchFamily="2" charset="0"/>
                <a:cs typeface="Calibri"/>
                <a:sym typeface="Calibri"/>
              </a:rPr>
              <a:t>QuickSight</a:t>
            </a:r>
            <a:r>
              <a:rPr lang="en-US" sz="3600" dirty="0">
                <a:solidFill>
                  <a:srgbClr val="0070C0"/>
                </a:solidFill>
                <a:latin typeface="Times" pitchFamily="2" charset="0"/>
                <a:cs typeface="Calibri"/>
                <a:sym typeface="Calibri"/>
              </a:rPr>
              <a:t> | IAM Configuration</a:t>
            </a:r>
          </a:p>
        </p:txBody>
      </p:sp>
      <p:pic>
        <p:nvPicPr>
          <p:cNvPr id="4" name="Picture 3">
            <a:extLst>
              <a:ext uri="{FF2B5EF4-FFF2-40B4-BE49-F238E27FC236}">
                <a16:creationId xmlns:a16="http://schemas.microsoft.com/office/drawing/2014/main" id="{BD245414-C33A-4C40-B3EE-020559D41B4C}"/>
              </a:ext>
            </a:extLst>
          </p:cNvPr>
          <p:cNvPicPr>
            <a:picLocks noChangeAspect="1"/>
          </p:cNvPicPr>
          <p:nvPr/>
        </p:nvPicPr>
        <p:blipFill>
          <a:blip r:embed="rId3"/>
          <a:stretch>
            <a:fillRect/>
          </a:stretch>
        </p:blipFill>
        <p:spPr>
          <a:xfrm>
            <a:off x="771996" y="2143961"/>
            <a:ext cx="5012415" cy="3255385"/>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EEEB1CB-C750-48AC-9E9D-FAA373A0A2E5}"/>
              </a:ext>
            </a:extLst>
          </p:cNvPr>
          <p:cNvPicPr>
            <a:picLocks noChangeAspect="1"/>
          </p:cNvPicPr>
          <p:nvPr/>
        </p:nvPicPr>
        <p:blipFill>
          <a:blip r:embed="rId4"/>
          <a:stretch>
            <a:fillRect/>
          </a:stretch>
        </p:blipFill>
        <p:spPr>
          <a:xfrm>
            <a:off x="6894156" y="2143961"/>
            <a:ext cx="4842219" cy="1080513"/>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7" name="Google Shape;73;g11a9762eb52_0_5">
            <a:extLst>
              <a:ext uri="{FF2B5EF4-FFF2-40B4-BE49-F238E27FC236}">
                <a16:creationId xmlns:a16="http://schemas.microsoft.com/office/drawing/2014/main" id="{9D56BFF9-5760-4724-9472-50FE8349EFF3}"/>
              </a:ext>
            </a:extLst>
          </p:cNvPr>
          <p:cNvSpPr txBox="1">
            <a:spLocks noGrp="1"/>
          </p:cNvSpPr>
          <p:nvPr>
            <p:ph type="body" idx="1"/>
          </p:nvPr>
        </p:nvSpPr>
        <p:spPr>
          <a:xfrm>
            <a:off x="539635" y="1285935"/>
            <a:ext cx="7745400" cy="622967"/>
          </a:xfrm>
          <a:prstGeom prst="rect">
            <a:avLst/>
          </a:prstGeom>
        </p:spPr>
        <p:txBody>
          <a:bodyPr spcFirstLastPara="1" wrap="square" lIns="91425" tIns="45700" rIns="91425" bIns="45700" anchor="t" anchorCtr="0">
            <a:noAutofit/>
          </a:bodyPr>
          <a:lstStyle/>
          <a:p>
            <a:pPr marL="0" indent="0"/>
            <a:r>
              <a:rPr lang="en-US" dirty="0"/>
              <a:t>Create users for the project and maintain the access </a:t>
            </a:r>
            <a:endParaRPr dirty="0"/>
          </a:p>
        </p:txBody>
      </p:sp>
    </p:spTree>
    <p:extLst>
      <p:ext uri="{BB962C8B-B14F-4D97-AF65-F5344CB8AC3E}">
        <p14:creationId xmlns:p14="http://schemas.microsoft.com/office/powerpoint/2010/main" val="49295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err="1">
                <a:solidFill>
                  <a:srgbClr val="0070C0"/>
                </a:solidFill>
                <a:latin typeface="Times" pitchFamily="2" charset="0"/>
                <a:cs typeface="Calibri"/>
                <a:sym typeface="Calibri"/>
              </a:rPr>
              <a:t>QuickSight</a:t>
            </a:r>
            <a:r>
              <a:rPr lang="en-US" sz="3600" dirty="0">
                <a:solidFill>
                  <a:srgbClr val="0070C0"/>
                </a:solidFill>
                <a:latin typeface="Times" pitchFamily="2" charset="0"/>
                <a:cs typeface="Calibri"/>
                <a:sym typeface="Calibri"/>
              </a:rPr>
              <a:t> | Setting up </a:t>
            </a:r>
            <a:r>
              <a:rPr lang="en-US" sz="3600" dirty="0" err="1">
                <a:solidFill>
                  <a:srgbClr val="0070C0"/>
                </a:solidFill>
                <a:latin typeface="Times" pitchFamily="2" charset="0"/>
                <a:cs typeface="Calibri"/>
                <a:sym typeface="Calibri"/>
              </a:rPr>
              <a:t>Jupyter</a:t>
            </a:r>
            <a:r>
              <a:rPr lang="en-US" sz="3600" dirty="0">
                <a:solidFill>
                  <a:srgbClr val="0070C0"/>
                </a:solidFill>
                <a:latin typeface="Times" pitchFamily="2" charset="0"/>
                <a:cs typeface="Calibri"/>
                <a:sym typeface="Calibri"/>
              </a:rPr>
              <a:t> notebook</a:t>
            </a:r>
          </a:p>
        </p:txBody>
      </p:sp>
      <p:sp>
        <p:nvSpPr>
          <p:cNvPr id="8" name="Text Placeholder 1">
            <a:extLst>
              <a:ext uri="{FF2B5EF4-FFF2-40B4-BE49-F238E27FC236}">
                <a16:creationId xmlns:a16="http://schemas.microsoft.com/office/drawing/2014/main" id="{7CBBA96C-5BEC-4802-85A2-68F563AC5E24}"/>
              </a:ext>
            </a:extLst>
          </p:cNvPr>
          <p:cNvSpPr>
            <a:spLocks noGrp="1"/>
          </p:cNvSpPr>
          <p:nvPr>
            <p:ph type="body" idx="1"/>
          </p:nvPr>
        </p:nvSpPr>
        <p:spPr>
          <a:xfrm>
            <a:off x="7416511" y="1894937"/>
            <a:ext cx="4878652" cy="2269100"/>
          </a:xfrm>
        </p:spPr>
        <p:txBody>
          <a:bodyPr/>
          <a:lstStyle/>
          <a:p>
            <a:r>
              <a:rPr lang="en-US" sz="1600" dirty="0"/>
              <a:t>1- </a:t>
            </a:r>
            <a:r>
              <a:rPr lang="en-US" sz="1600" dirty="0" err="1"/>
              <a:t>ssh</a:t>
            </a:r>
            <a:r>
              <a:rPr lang="en-US" sz="1600" dirty="0"/>
              <a:t> -L localhost:8888:localhost:8888 -</a:t>
            </a:r>
            <a:r>
              <a:rPr lang="en-US" sz="1600" dirty="0" err="1"/>
              <a:t>i</a:t>
            </a:r>
            <a:r>
              <a:rPr lang="en-US" sz="1600" dirty="0"/>
              <a:t> "VPC-MOJAHID-</a:t>
            </a:r>
            <a:r>
              <a:rPr lang="en-US" sz="1600" dirty="0" err="1"/>
              <a:t>PRI.pem</a:t>
            </a:r>
            <a:r>
              <a:rPr lang="en-US" sz="1600" dirty="0"/>
              <a:t>" </a:t>
            </a:r>
            <a:r>
              <a:rPr lang="en-US" sz="1600" dirty="0">
                <a:hlinkClick r:id="rId3"/>
              </a:rPr>
              <a:t>ubuntu@ec2-100-26-215-145.compute-1.amazonaws.com</a:t>
            </a:r>
            <a:endParaRPr lang="en-US" sz="1600" dirty="0"/>
          </a:p>
          <a:p>
            <a:r>
              <a:rPr lang="en-US" sz="1600" dirty="0"/>
              <a:t>2- Open the demo notebook </a:t>
            </a:r>
          </a:p>
          <a:p>
            <a:r>
              <a:rPr lang="en-US" sz="1600" dirty="0"/>
              <a:t>3- Load data and create new table in the DB</a:t>
            </a:r>
          </a:p>
          <a:p>
            <a:endParaRPr lang="en-US" dirty="0"/>
          </a:p>
        </p:txBody>
      </p:sp>
      <p:pic>
        <p:nvPicPr>
          <p:cNvPr id="9" name="Picture 8">
            <a:extLst>
              <a:ext uri="{FF2B5EF4-FFF2-40B4-BE49-F238E27FC236}">
                <a16:creationId xmlns:a16="http://schemas.microsoft.com/office/drawing/2014/main" id="{78AA59AB-6DC3-4251-91CB-17C3D0CAF2D3}"/>
              </a:ext>
            </a:extLst>
          </p:cNvPr>
          <p:cNvPicPr>
            <a:picLocks noChangeAspect="1"/>
          </p:cNvPicPr>
          <p:nvPr/>
        </p:nvPicPr>
        <p:blipFill>
          <a:blip r:embed="rId4"/>
          <a:stretch>
            <a:fillRect/>
          </a:stretch>
        </p:blipFill>
        <p:spPr>
          <a:xfrm>
            <a:off x="539635" y="1686844"/>
            <a:ext cx="6876876" cy="3287364"/>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0543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err="1">
                <a:solidFill>
                  <a:srgbClr val="0070C0"/>
                </a:solidFill>
                <a:latin typeface="Times" pitchFamily="2" charset="0"/>
                <a:cs typeface="Calibri"/>
                <a:sym typeface="Calibri"/>
              </a:rPr>
              <a:t>QuickSight</a:t>
            </a:r>
            <a:r>
              <a:rPr lang="en-US" sz="3600" dirty="0">
                <a:solidFill>
                  <a:srgbClr val="0070C0"/>
                </a:solidFill>
                <a:latin typeface="Times" pitchFamily="2" charset="0"/>
                <a:cs typeface="Calibri"/>
                <a:sym typeface="Calibri"/>
              </a:rPr>
              <a:t> | Setting up data in </a:t>
            </a:r>
            <a:r>
              <a:rPr lang="en-US" sz="3600" dirty="0" err="1">
                <a:solidFill>
                  <a:srgbClr val="0070C0"/>
                </a:solidFill>
                <a:latin typeface="Times" pitchFamily="2" charset="0"/>
                <a:cs typeface="Calibri"/>
                <a:sym typeface="Calibri"/>
              </a:rPr>
              <a:t>MySql</a:t>
            </a:r>
            <a:endParaRPr lang="en-US" sz="3600" dirty="0">
              <a:solidFill>
                <a:srgbClr val="0070C0"/>
              </a:solidFill>
              <a:latin typeface="Times" pitchFamily="2" charset="0"/>
              <a:cs typeface="Calibri"/>
              <a:sym typeface="Calibri"/>
            </a:endParaRPr>
          </a:p>
        </p:txBody>
      </p:sp>
      <p:sp>
        <p:nvSpPr>
          <p:cNvPr id="7" name="Text Placeholder 1">
            <a:extLst>
              <a:ext uri="{FF2B5EF4-FFF2-40B4-BE49-F238E27FC236}">
                <a16:creationId xmlns:a16="http://schemas.microsoft.com/office/drawing/2014/main" id="{5215BCC3-E7D8-48F0-92E7-489D7E063AD1}"/>
              </a:ext>
            </a:extLst>
          </p:cNvPr>
          <p:cNvSpPr>
            <a:spLocks noGrp="1"/>
          </p:cNvSpPr>
          <p:nvPr>
            <p:ph type="body" idx="1"/>
          </p:nvPr>
        </p:nvSpPr>
        <p:spPr>
          <a:xfrm>
            <a:off x="6794695" y="1657669"/>
            <a:ext cx="5256628" cy="2329432"/>
          </a:xfrm>
        </p:spPr>
        <p:txBody>
          <a:bodyPr/>
          <a:lstStyle/>
          <a:p>
            <a:r>
              <a:rPr lang="en-US" sz="1800" dirty="0" err="1">
                <a:latin typeface="Helvetica Neue" panose="02000503000000020004" pitchFamily="2" charset="0"/>
              </a:rPr>
              <a:t>mysql</a:t>
            </a:r>
            <a:r>
              <a:rPr lang="en-US" sz="1800" dirty="0">
                <a:latin typeface="Helvetica Neue" panose="02000503000000020004" pitchFamily="2" charset="0"/>
              </a:rPr>
              <a:t> -h dbassignmentinstance.cthxyykeunsv.us-east-1.rds.amazonaws.com -u admin -pZainer123 group1</a:t>
            </a:r>
          </a:p>
        </p:txBody>
      </p:sp>
      <p:pic>
        <p:nvPicPr>
          <p:cNvPr id="10" name="Picture 9">
            <a:extLst>
              <a:ext uri="{FF2B5EF4-FFF2-40B4-BE49-F238E27FC236}">
                <a16:creationId xmlns:a16="http://schemas.microsoft.com/office/drawing/2014/main" id="{5A3A6708-ACFF-4EBB-99D6-E9D63A455AEF}"/>
              </a:ext>
            </a:extLst>
          </p:cNvPr>
          <p:cNvPicPr>
            <a:picLocks noChangeAspect="1"/>
          </p:cNvPicPr>
          <p:nvPr/>
        </p:nvPicPr>
        <p:blipFill rotWithShape="1">
          <a:blip r:embed="rId3"/>
          <a:srcRect r="12357" b="-436"/>
          <a:stretch/>
        </p:blipFill>
        <p:spPr>
          <a:xfrm>
            <a:off x="539636" y="1657669"/>
            <a:ext cx="6086248" cy="3209753"/>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1859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err="1">
                <a:solidFill>
                  <a:srgbClr val="0070C0"/>
                </a:solidFill>
                <a:latin typeface="Times" pitchFamily="2" charset="0"/>
                <a:cs typeface="Calibri"/>
                <a:sym typeface="Calibri"/>
              </a:rPr>
              <a:t>QuickSight</a:t>
            </a:r>
            <a:r>
              <a:rPr lang="en-US" sz="3600" dirty="0">
                <a:solidFill>
                  <a:srgbClr val="0070C0"/>
                </a:solidFill>
                <a:latin typeface="Times" pitchFamily="2" charset="0"/>
                <a:cs typeface="Calibri"/>
                <a:sym typeface="Calibri"/>
              </a:rPr>
              <a:t> | Starting and configuring </a:t>
            </a:r>
          </a:p>
        </p:txBody>
      </p:sp>
      <p:sp>
        <p:nvSpPr>
          <p:cNvPr id="8" name="Text Placeholder 1">
            <a:extLst>
              <a:ext uri="{FF2B5EF4-FFF2-40B4-BE49-F238E27FC236}">
                <a16:creationId xmlns:a16="http://schemas.microsoft.com/office/drawing/2014/main" id="{7EA58231-A87E-4709-84BA-655BF0C3FD3F}"/>
              </a:ext>
            </a:extLst>
          </p:cNvPr>
          <p:cNvSpPr>
            <a:spLocks noGrp="1"/>
          </p:cNvSpPr>
          <p:nvPr>
            <p:ph type="body" idx="1"/>
          </p:nvPr>
        </p:nvSpPr>
        <p:spPr>
          <a:xfrm>
            <a:off x="539635" y="1583723"/>
            <a:ext cx="7745505" cy="821374"/>
          </a:xfrm>
        </p:spPr>
        <p:txBody>
          <a:bodyPr/>
          <a:lstStyle/>
          <a:p>
            <a:r>
              <a:rPr lang="en-US" sz="1600" dirty="0"/>
              <a:t>1- Go to </a:t>
            </a:r>
            <a:r>
              <a:rPr lang="en-US" sz="1600" dirty="0" err="1"/>
              <a:t>Quicksight</a:t>
            </a:r>
            <a:r>
              <a:rPr lang="en-US" sz="1600" dirty="0"/>
              <a:t>   </a:t>
            </a:r>
            <a:r>
              <a:rPr lang="en-US" sz="1600" dirty="0">
                <a:hlinkClick r:id="rId3"/>
              </a:rPr>
              <a:t>https://us-east-1.quicksight.aws.amazon.com/sn/start</a:t>
            </a:r>
            <a:endParaRPr lang="en-US" sz="1600" dirty="0"/>
          </a:p>
          <a:p>
            <a:r>
              <a:rPr lang="en-US" sz="1600" dirty="0"/>
              <a:t>2- Create new Dataset (connect to our DB )</a:t>
            </a:r>
          </a:p>
          <a:p>
            <a:endParaRPr lang="en-US" dirty="0"/>
          </a:p>
        </p:txBody>
      </p:sp>
      <p:pic>
        <p:nvPicPr>
          <p:cNvPr id="9" name="Picture 8">
            <a:extLst>
              <a:ext uri="{FF2B5EF4-FFF2-40B4-BE49-F238E27FC236}">
                <a16:creationId xmlns:a16="http://schemas.microsoft.com/office/drawing/2014/main" id="{DEB7144E-C664-41ED-8201-30EB6DDA8203}"/>
              </a:ext>
            </a:extLst>
          </p:cNvPr>
          <p:cNvPicPr>
            <a:picLocks noChangeAspect="1"/>
          </p:cNvPicPr>
          <p:nvPr/>
        </p:nvPicPr>
        <p:blipFill>
          <a:blip r:embed="rId4"/>
          <a:stretch>
            <a:fillRect/>
          </a:stretch>
        </p:blipFill>
        <p:spPr>
          <a:xfrm>
            <a:off x="2888941" y="2721264"/>
            <a:ext cx="4357499" cy="2141926"/>
          </a:xfrm>
          <a:prstGeom prst="rect">
            <a:avLst/>
          </a:prstGeom>
        </p:spPr>
      </p:pic>
      <p:pic>
        <p:nvPicPr>
          <p:cNvPr id="11" name="Picture 10">
            <a:extLst>
              <a:ext uri="{FF2B5EF4-FFF2-40B4-BE49-F238E27FC236}">
                <a16:creationId xmlns:a16="http://schemas.microsoft.com/office/drawing/2014/main" id="{957F1F08-7244-489F-9021-BDAC4563E185}"/>
              </a:ext>
            </a:extLst>
          </p:cNvPr>
          <p:cNvPicPr>
            <a:picLocks noChangeAspect="1"/>
          </p:cNvPicPr>
          <p:nvPr/>
        </p:nvPicPr>
        <p:blipFill>
          <a:blip r:embed="rId5"/>
          <a:stretch>
            <a:fillRect/>
          </a:stretch>
        </p:blipFill>
        <p:spPr>
          <a:xfrm>
            <a:off x="8028585" y="4013142"/>
            <a:ext cx="3487705" cy="1249143"/>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4" name="Oval 3">
            <a:extLst>
              <a:ext uri="{FF2B5EF4-FFF2-40B4-BE49-F238E27FC236}">
                <a16:creationId xmlns:a16="http://schemas.microsoft.com/office/drawing/2014/main" id="{5C3DBF78-1639-465B-B897-86175518AA9E}"/>
              </a:ext>
            </a:extLst>
          </p:cNvPr>
          <p:cNvSpPr/>
          <p:nvPr/>
        </p:nvSpPr>
        <p:spPr>
          <a:xfrm>
            <a:off x="335653" y="1397880"/>
            <a:ext cx="407963" cy="37168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a:t>
            </a:r>
            <a:endParaRPr lang="en-US" b="1" dirty="0"/>
          </a:p>
        </p:txBody>
      </p:sp>
      <p:sp>
        <p:nvSpPr>
          <p:cNvPr id="12" name="Oval 11">
            <a:extLst>
              <a:ext uri="{FF2B5EF4-FFF2-40B4-BE49-F238E27FC236}">
                <a16:creationId xmlns:a16="http://schemas.microsoft.com/office/drawing/2014/main" id="{FC0C2BE9-F814-4301-BAC7-96FD3E407B41}"/>
              </a:ext>
            </a:extLst>
          </p:cNvPr>
          <p:cNvSpPr/>
          <p:nvPr/>
        </p:nvSpPr>
        <p:spPr>
          <a:xfrm>
            <a:off x="2106796" y="2837433"/>
            <a:ext cx="407963" cy="37168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2</a:t>
            </a:r>
            <a:endParaRPr lang="en-US" b="1" dirty="0"/>
          </a:p>
        </p:txBody>
      </p:sp>
      <p:sp>
        <p:nvSpPr>
          <p:cNvPr id="13" name="Oval 12">
            <a:extLst>
              <a:ext uri="{FF2B5EF4-FFF2-40B4-BE49-F238E27FC236}">
                <a16:creationId xmlns:a16="http://schemas.microsoft.com/office/drawing/2014/main" id="{5861334E-D382-4116-B726-56D5E17C4515}"/>
              </a:ext>
            </a:extLst>
          </p:cNvPr>
          <p:cNvSpPr/>
          <p:nvPr/>
        </p:nvSpPr>
        <p:spPr>
          <a:xfrm>
            <a:off x="7620622" y="4042963"/>
            <a:ext cx="407963" cy="37168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endParaRPr lang="en-US" b="1" dirty="0"/>
          </a:p>
        </p:txBody>
      </p:sp>
    </p:spTree>
    <p:extLst>
      <p:ext uri="{BB962C8B-B14F-4D97-AF65-F5344CB8AC3E}">
        <p14:creationId xmlns:p14="http://schemas.microsoft.com/office/powerpoint/2010/main" val="2030944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err="1">
                <a:solidFill>
                  <a:srgbClr val="0070C0"/>
                </a:solidFill>
                <a:latin typeface="Times" pitchFamily="2" charset="0"/>
                <a:cs typeface="Calibri"/>
                <a:sym typeface="Calibri"/>
              </a:rPr>
              <a:t>QuickSight</a:t>
            </a:r>
            <a:r>
              <a:rPr lang="en-US" sz="3600" dirty="0">
                <a:solidFill>
                  <a:srgbClr val="0070C0"/>
                </a:solidFill>
                <a:latin typeface="Times" pitchFamily="2" charset="0"/>
                <a:cs typeface="Calibri"/>
                <a:sym typeface="Calibri"/>
              </a:rPr>
              <a:t> | Perform BI on data</a:t>
            </a:r>
          </a:p>
        </p:txBody>
      </p:sp>
      <p:pic>
        <p:nvPicPr>
          <p:cNvPr id="14" name="Picture 13">
            <a:extLst>
              <a:ext uri="{FF2B5EF4-FFF2-40B4-BE49-F238E27FC236}">
                <a16:creationId xmlns:a16="http://schemas.microsoft.com/office/drawing/2014/main" id="{8F8C040D-7038-4E11-A7B2-0578AECCD458}"/>
              </a:ext>
            </a:extLst>
          </p:cNvPr>
          <p:cNvPicPr>
            <a:picLocks noChangeAspect="1"/>
          </p:cNvPicPr>
          <p:nvPr/>
        </p:nvPicPr>
        <p:blipFill>
          <a:blip r:embed="rId3"/>
          <a:stretch>
            <a:fillRect/>
          </a:stretch>
        </p:blipFill>
        <p:spPr>
          <a:xfrm>
            <a:off x="539635" y="1435303"/>
            <a:ext cx="7961152" cy="2946386"/>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61907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2671613"/>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9087729"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2651780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EDA | Initial analysis </a:t>
            </a:r>
          </a:p>
        </p:txBody>
      </p:sp>
      <p:pic>
        <p:nvPicPr>
          <p:cNvPr id="6" name="Picture 5">
            <a:extLst>
              <a:ext uri="{FF2B5EF4-FFF2-40B4-BE49-F238E27FC236}">
                <a16:creationId xmlns:a16="http://schemas.microsoft.com/office/drawing/2014/main" id="{46B74CCD-79ED-4030-950D-913CEB66F6BC}"/>
              </a:ext>
            </a:extLst>
          </p:cNvPr>
          <p:cNvPicPr>
            <a:picLocks noChangeAspect="1"/>
          </p:cNvPicPr>
          <p:nvPr/>
        </p:nvPicPr>
        <p:blipFill>
          <a:blip r:embed="rId3"/>
          <a:stretch>
            <a:fillRect/>
          </a:stretch>
        </p:blipFill>
        <p:spPr>
          <a:xfrm>
            <a:off x="539635" y="1203163"/>
            <a:ext cx="4356298" cy="3242227"/>
          </a:xfrm>
          <a:prstGeom prst="rect">
            <a:avLst/>
          </a:prstGeom>
          <a:effectLst>
            <a:outerShdw blurRad="63500" sx="102000" sy="102000" algn="ctr" rotWithShape="0">
              <a:prstClr val="black">
                <a:alpha val="40000"/>
              </a:prstClr>
            </a:outerShdw>
          </a:effectLst>
        </p:spPr>
      </p:pic>
      <p:pic>
        <p:nvPicPr>
          <p:cNvPr id="3" name="Picture 2">
            <a:extLst>
              <a:ext uri="{FF2B5EF4-FFF2-40B4-BE49-F238E27FC236}">
                <a16:creationId xmlns:a16="http://schemas.microsoft.com/office/drawing/2014/main" id="{1AD7C304-076E-4E56-BCA3-7710E48E8C1B}"/>
              </a:ext>
            </a:extLst>
          </p:cNvPr>
          <p:cNvPicPr>
            <a:picLocks noChangeAspect="1"/>
          </p:cNvPicPr>
          <p:nvPr/>
        </p:nvPicPr>
        <p:blipFill>
          <a:blip r:embed="rId4"/>
          <a:stretch>
            <a:fillRect/>
          </a:stretch>
        </p:blipFill>
        <p:spPr>
          <a:xfrm>
            <a:off x="6872030" y="1203163"/>
            <a:ext cx="4621275" cy="3188850"/>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321F944D-B5E4-45FB-8D9B-A4273E74E2DB}"/>
              </a:ext>
            </a:extLst>
          </p:cNvPr>
          <p:cNvSpPr txBox="1"/>
          <p:nvPr/>
        </p:nvSpPr>
        <p:spPr>
          <a:xfrm>
            <a:off x="2025748" y="4712677"/>
            <a:ext cx="1128835" cy="307777"/>
          </a:xfrm>
          <a:prstGeom prst="rect">
            <a:avLst/>
          </a:prstGeom>
          <a:noFill/>
        </p:spPr>
        <p:txBody>
          <a:bodyPr wrap="none" rtlCol="0">
            <a:spAutoFit/>
          </a:bodyPr>
          <a:lstStyle/>
          <a:p>
            <a:r>
              <a:rPr lang="en-US" b="1" dirty="0" err="1"/>
              <a:t>QuickSight</a:t>
            </a:r>
            <a:endParaRPr lang="en-US" b="1" dirty="0"/>
          </a:p>
        </p:txBody>
      </p:sp>
      <p:sp>
        <p:nvSpPr>
          <p:cNvPr id="12" name="TextBox 11">
            <a:extLst>
              <a:ext uri="{FF2B5EF4-FFF2-40B4-BE49-F238E27FC236}">
                <a16:creationId xmlns:a16="http://schemas.microsoft.com/office/drawing/2014/main" id="{D72D6F66-7D9C-4475-B098-914A60AD9ACF}"/>
              </a:ext>
            </a:extLst>
          </p:cNvPr>
          <p:cNvSpPr txBox="1"/>
          <p:nvPr/>
        </p:nvSpPr>
        <p:spPr>
          <a:xfrm>
            <a:off x="8618249" y="4712676"/>
            <a:ext cx="1646605" cy="307777"/>
          </a:xfrm>
          <a:prstGeom prst="rect">
            <a:avLst/>
          </a:prstGeom>
          <a:noFill/>
        </p:spPr>
        <p:txBody>
          <a:bodyPr wrap="none" rtlCol="0">
            <a:spAutoFit/>
          </a:bodyPr>
          <a:lstStyle/>
          <a:p>
            <a:r>
              <a:rPr lang="en-US" b="1" dirty="0"/>
              <a:t>Python Libraries </a:t>
            </a:r>
          </a:p>
        </p:txBody>
      </p:sp>
    </p:spTree>
    <p:extLst>
      <p:ext uri="{BB962C8B-B14F-4D97-AF65-F5344CB8AC3E}">
        <p14:creationId xmlns:p14="http://schemas.microsoft.com/office/powerpoint/2010/main" val="3806430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1363314"/>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9087729"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1484670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11a9762eb52_0_0"/>
          <p:cNvSpPr txBox="1">
            <a:spLocks noGrp="1"/>
          </p:cNvSpPr>
          <p:nvPr>
            <p:ph type="body" idx="1"/>
          </p:nvPr>
        </p:nvSpPr>
        <p:spPr>
          <a:xfrm>
            <a:off x="477235" y="1323057"/>
            <a:ext cx="10917596" cy="1673361"/>
          </a:xfrm>
          <a:prstGeom prst="rect">
            <a:avLst/>
          </a:prstGeom>
        </p:spPr>
        <p:txBody>
          <a:bodyPr spcFirstLastPara="1" wrap="square" lIns="91425" tIns="45700" rIns="91425" bIns="45700" anchor="t" anchorCtr="0">
            <a:noAutofit/>
          </a:bodyPr>
          <a:lstStyle/>
          <a:p>
            <a:pPr indent="-381000">
              <a:buClr>
                <a:srgbClr val="0070C0"/>
              </a:buClr>
              <a:buFont typeface="Wingdings" panose="05000000000000000000" pitchFamily="2" charset="2"/>
              <a:buChar char="§"/>
            </a:pPr>
            <a:r>
              <a:rPr lang="en-US" dirty="0">
                <a:latin typeface="Times" pitchFamily="2" charset="0"/>
              </a:rPr>
              <a:t>Highly imbalanced data that will need oversampling or under sampling </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a:latin typeface="Times" pitchFamily="2" charset="0"/>
              </a:rPr>
              <a:t>Only data that we can read is the transaction time and amount </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a:latin typeface="Times" pitchFamily="2" charset="0"/>
              </a:rPr>
              <a:t>All other data features are PCA transformed which cannot provide any context</a:t>
            </a:r>
            <a:endParaRPr dirty="0">
              <a:latin typeface="Times" pitchFamily="2" charset="0"/>
            </a:endParaRPr>
          </a:p>
          <a:p>
            <a:pPr indent="0"/>
            <a:endParaRPr dirty="0">
              <a:latin typeface="Times" pitchFamily="2" charset="0"/>
            </a:endParaRPr>
          </a:p>
          <a:p>
            <a:pPr indent="0"/>
            <a:endParaRPr dirty="0">
              <a:latin typeface="Times" pitchFamily="2" charset="0"/>
            </a:endParaRPr>
          </a:p>
        </p:txBody>
      </p:sp>
      <p:sp>
        <p:nvSpPr>
          <p:cNvPr id="15" name="Google Shape;93;p4">
            <a:extLst>
              <a:ext uri="{FF2B5EF4-FFF2-40B4-BE49-F238E27FC236}">
                <a16:creationId xmlns:a16="http://schemas.microsoft.com/office/drawing/2014/main" id="{14F40C6B-BDA2-44D4-BCFF-BFB61FF7E9DF}"/>
              </a:ext>
            </a:extLst>
          </p:cNvPr>
          <p:cNvSpPr txBox="1">
            <a:spLocks/>
          </p:cNvSpPr>
          <p:nvPr/>
        </p:nvSpPr>
        <p:spPr>
          <a:xfrm>
            <a:off x="539635" y="290676"/>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EDA Key Takeaways </a:t>
            </a:r>
          </a:p>
        </p:txBody>
      </p:sp>
      <p:pic>
        <p:nvPicPr>
          <p:cNvPr id="16" name="Picture 15">
            <a:extLst>
              <a:ext uri="{FF2B5EF4-FFF2-40B4-BE49-F238E27FC236}">
                <a16:creationId xmlns:a16="http://schemas.microsoft.com/office/drawing/2014/main" id="{0C35CE88-3330-4458-B5B7-41A6580FB72C}"/>
              </a:ext>
            </a:extLst>
          </p:cNvPr>
          <p:cNvPicPr>
            <a:picLocks noChangeAspect="1"/>
          </p:cNvPicPr>
          <p:nvPr/>
        </p:nvPicPr>
        <p:blipFill>
          <a:blip r:embed="rId3"/>
          <a:stretch>
            <a:fillRect/>
          </a:stretch>
        </p:blipFill>
        <p:spPr>
          <a:xfrm>
            <a:off x="652176" y="3327384"/>
            <a:ext cx="2611528" cy="1943661"/>
          </a:xfrm>
          <a:prstGeom prst="rect">
            <a:avLst/>
          </a:prstGeom>
          <a:effectLst>
            <a:outerShdw blurRad="63500" sx="102000" sy="102000" algn="ctr" rotWithShape="0">
              <a:prstClr val="black">
                <a:alpha val="40000"/>
              </a:prstClr>
            </a:outerShdw>
          </a:effectLst>
        </p:spPr>
      </p:pic>
      <p:pic>
        <p:nvPicPr>
          <p:cNvPr id="3" name="Picture 2">
            <a:extLst>
              <a:ext uri="{FF2B5EF4-FFF2-40B4-BE49-F238E27FC236}">
                <a16:creationId xmlns:a16="http://schemas.microsoft.com/office/drawing/2014/main" id="{EE793272-5CF3-449F-AFB3-906EE129C415}"/>
              </a:ext>
            </a:extLst>
          </p:cNvPr>
          <p:cNvPicPr>
            <a:picLocks noChangeAspect="1"/>
          </p:cNvPicPr>
          <p:nvPr/>
        </p:nvPicPr>
        <p:blipFill>
          <a:blip r:embed="rId4"/>
          <a:stretch>
            <a:fillRect/>
          </a:stretch>
        </p:blipFill>
        <p:spPr>
          <a:xfrm>
            <a:off x="3642864" y="3327384"/>
            <a:ext cx="2611527" cy="1974231"/>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7630E43-6B2A-42FE-B232-89DA2F5C128A}"/>
              </a:ext>
            </a:extLst>
          </p:cNvPr>
          <p:cNvPicPr>
            <a:picLocks noChangeAspect="1"/>
          </p:cNvPicPr>
          <p:nvPr/>
        </p:nvPicPr>
        <p:blipFill>
          <a:blip r:embed="rId5"/>
          <a:stretch>
            <a:fillRect/>
          </a:stretch>
        </p:blipFill>
        <p:spPr>
          <a:xfrm>
            <a:off x="7090682" y="2912297"/>
            <a:ext cx="4304149" cy="1402202"/>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949D8A59-EE5A-4E80-819E-D394C4F58325}"/>
              </a:ext>
            </a:extLst>
          </p:cNvPr>
          <p:cNvPicPr>
            <a:picLocks noChangeAspect="1"/>
          </p:cNvPicPr>
          <p:nvPr/>
        </p:nvPicPr>
        <p:blipFill>
          <a:blip r:embed="rId6"/>
          <a:stretch>
            <a:fillRect/>
          </a:stretch>
        </p:blipFill>
        <p:spPr>
          <a:xfrm>
            <a:off x="7090682" y="4597466"/>
            <a:ext cx="4304149" cy="14082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58657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b08926b702_0_61"/>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165" name="Google Shape;165;gb08926b702_0_61"/>
          <p:cNvSpPr txBox="1">
            <a:spLocks noGrp="1"/>
          </p:cNvSpPr>
          <p:nvPr>
            <p:ph type="body" idx="1"/>
          </p:nvPr>
        </p:nvSpPr>
        <p:spPr>
          <a:xfrm>
            <a:off x="336771" y="1378621"/>
            <a:ext cx="8218200" cy="2021100"/>
          </a:xfrm>
          <a:prstGeom prst="rect">
            <a:avLst/>
          </a:prstGeom>
          <a:noFill/>
          <a:ln>
            <a:noFill/>
          </a:ln>
        </p:spPr>
        <p:txBody>
          <a:bodyPr spcFirstLastPara="1" wrap="square" lIns="91425" tIns="45700" rIns="91425" bIns="45700" anchor="t" anchorCtr="0">
            <a:noAutofit/>
          </a:bodyPr>
          <a:lstStyle/>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Split the data into Train and Test data</a:t>
            </a:r>
            <a:endParaRPr sz="2000" dirty="0">
              <a:solidFill>
                <a:schemeClr val="dk1"/>
              </a:solidFill>
              <a:latin typeface="Calibri"/>
              <a:ea typeface="Calibri"/>
              <a:cs typeface="Calibri"/>
              <a:sym typeface="Calibri"/>
            </a:endParaRPr>
          </a:p>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Split Train into Train and Validation</a:t>
            </a:r>
          </a:p>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Remove outliers</a:t>
            </a:r>
            <a:endParaRPr sz="2000" dirty="0">
              <a:solidFill>
                <a:schemeClr val="dk1"/>
              </a:solidFill>
              <a:latin typeface="Calibri"/>
              <a:ea typeface="Calibri"/>
              <a:cs typeface="Calibri"/>
              <a:sym typeface="Calibri"/>
            </a:endParaRPr>
          </a:p>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Convert time to a categorical field</a:t>
            </a:r>
            <a:endParaRPr sz="2000" dirty="0">
              <a:solidFill>
                <a:schemeClr val="dk1"/>
              </a:solidFill>
              <a:latin typeface="Calibri"/>
              <a:ea typeface="Calibri"/>
              <a:cs typeface="Calibri"/>
              <a:sym typeface="Calibri"/>
            </a:endParaRPr>
          </a:p>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Scaling the data</a:t>
            </a:r>
          </a:p>
          <a:p>
            <a:pPr marL="577850" indent="-342900">
              <a:buClr>
                <a:srgbClr val="0070C0"/>
              </a:buClr>
              <a:buSzPts val="2300"/>
              <a:buFont typeface="Wingdings" panose="05000000000000000000" pitchFamily="2" charset="2"/>
              <a:buChar char="§"/>
            </a:pPr>
            <a:r>
              <a:rPr lang="en-US" sz="2000" dirty="0">
                <a:solidFill>
                  <a:schemeClr val="dk1"/>
                </a:solidFill>
                <a:latin typeface="Calibri"/>
                <a:ea typeface="Calibri"/>
                <a:cs typeface="Calibri"/>
                <a:sym typeface="Calibri"/>
              </a:rPr>
              <a:t>Oversampling and under-sampling </a:t>
            </a:r>
            <a:endParaRPr sz="2000" dirty="0">
              <a:solidFill>
                <a:schemeClr val="dk1"/>
              </a:solidFill>
              <a:latin typeface="Calibri"/>
              <a:ea typeface="Calibri"/>
              <a:cs typeface="Calibri"/>
              <a:sym typeface="Calibri"/>
            </a:endParaRPr>
          </a:p>
        </p:txBody>
      </p:sp>
      <p:sp>
        <p:nvSpPr>
          <p:cNvPr id="7" name="Google Shape;93;p4">
            <a:extLst>
              <a:ext uri="{FF2B5EF4-FFF2-40B4-BE49-F238E27FC236}">
                <a16:creationId xmlns:a16="http://schemas.microsoft.com/office/drawing/2014/main" id="{180D679C-FCDB-46B3-9101-A450C417FD24}"/>
              </a:ext>
            </a:extLst>
          </p:cNvPr>
          <p:cNvSpPr txBox="1">
            <a:spLocks/>
          </p:cNvSpPr>
          <p:nvPr/>
        </p:nvSpPr>
        <p:spPr>
          <a:xfrm>
            <a:off x="567771" y="309211"/>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Data processing steps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3118883"/>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7745505"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3530359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b065a87145_0_10"/>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171" name="Google Shape;171;gb065a87145_0_10"/>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r>
              <a:rPr lang="en-US" sz="3600" b="1" dirty="0">
                <a:solidFill>
                  <a:srgbClr val="0070C0"/>
                </a:solidFill>
                <a:latin typeface="Times" panose="02020603050405020304" pitchFamily="18" charset="0"/>
                <a:ea typeface="Calibri"/>
                <a:cs typeface="Times" panose="02020603050405020304" pitchFamily="18" charset="0"/>
                <a:sym typeface="Calibri"/>
              </a:rPr>
              <a:t>Pipeline approach: </a:t>
            </a:r>
            <a:endParaRPr sz="3600" b="1" dirty="0">
              <a:solidFill>
                <a:srgbClr val="0070C0"/>
              </a:solidFill>
              <a:latin typeface="Times" panose="02020603050405020304" pitchFamily="18" charset="0"/>
              <a:ea typeface="Calibri"/>
              <a:cs typeface="Times" panose="02020603050405020304" pitchFamily="18" charset="0"/>
              <a:sym typeface="Calibri"/>
            </a:endParaRPr>
          </a:p>
          <a:p>
            <a:pPr marL="533400" lvl="1">
              <a:lnSpc>
                <a:spcPct val="118181"/>
              </a:lnSpc>
              <a:spcBef>
                <a:spcPts val="440"/>
              </a:spcBef>
              <a:buClr>
                <a:schemeClr val="dk1"/>
              </a:buClr>
              <a:buSzPts val="2200"/>
            </a:pPr>
            <a:endParaRPr dirty="0">
              <a:solidFill>
                <a:srgbClr val="711806"/>
              </a:solidFill>
              <a:latin typeface="Calibri"/>
              <a:ea typeface="Calibri"/>
              <a:cs typeface="Calibri"/>
              <a:sym typeface="Calibri"/>
            </a:endParaRPr>
          </a:p>
        </p:txBody>
      </p:sp>
      <p:sp>
        <p:nvSpPr>
          <p:cNvPr id="172" name="Google Shape;172;gb065a87145_0_10"/>
          <p:cNvSpPr/>
          <p:nvPr/>
        </p:nvSpPr>
        <p:spPr>
          <a:xfrm>
            <a:off x="3642368" y="1442598"/>
            <a:ext cx="819018" cy="256554"/>
          </a:xfrm>
          <a:prstGeom prst="flowChartTerminator">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Start</a:t>
            </a:r>
            <a:endParaRPr dirty="0"/>
          </a:p>
        </p:txBody>
      </p:sp>
      <p:sp>
        <p:nvSpPr>
          <p:cNvPr id="173" name="Google Shape;173;gb065a87145_0_10"/>
          <p:cNvSpPr/>
          <p:nvPr/>
        </p:nvSpPr>
        <p:spPr>
          <a:xfrm>
            <a:off x="3277281" y="1995174"/>
            <a:ext cx="1549200" cy="522975"/>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t>Load and explore the data</a:t>
            </a:r>
            <a:endParaRPr/>
          </a:p>
        </p:txBody>
      </p:sp>
      <p:sp>
        <p:nvSpPr>
          <p:cNvPr id="174" name="Google Shape;174;gb065a87145_0_10"/>
          <p:cNvSpPr/>
          <p:nvPr/>
        </p:nvSpPr>
        <p:spPr>
          <a:xfrm>
            <a:off x="3144056" y="2873397"/>
            <a:ext cx="1815650" cy="783205"/>
          </a:xfrm>
          <a:prstGeom prst="flowChartDecision">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a:t>Handling class imbalance</a:t>
            </a:r>
            <a:endParaRPr sz="1200"/>
          </a:p>
        </p:txBody>
      </p:sp>
      <p:cxnSp>
        <p:nvCxnSpPr>
          <p:cNvPr id="175" name="Google Shape;175;gb065a87145_0_10"/>
          <p:cNvCxnSpPr>
            <a:stCxn id="172" idx="2"/>
            <a:endCxn id="173" idx="0"/>
          </p:cNvCxnSpPr>
          <p:nvPr/>
        </p:nvCxnSpPr>
        <p:spPr>
          <a:xfrm>
            <a:off x="4051877" y="1699152"/>
            <a:ext cx="0" cy="2961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gb065a87145_0_10"/>
          <p:cNvCxnSpPr>
            <a:cxnSpLocks/>
            <a:stCxn id="173" idx="2"/>
            <a:endCxn id="174" idx="0"/>
          </p:cNvCxnSpPr>
          <p:nvPr/>
        </p:nvCxnSpPr>
        <p:spPr>
          <a:xfrm>
            <a:off x="4051881" y="2518149"/>
            <a:ext cx="0" cy="355248"/>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gb065a87145_0_10"/>
          <p:cNvSpPr/>
          <p:nvPr/>
        </p:nvSpPr>
        <p:spPr>
          <a:xfrm>
            <a:off x="5265122" y="3692424"/>
            <a:ext cx="1890325" cy="522975"/>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t>Use SMOTE</a:t>
            </a:r>
            <a:endParaRPr/>
          </a:p>
          <a:p>
            <a:pPr algn="ctr"/>
            <a:r>
              <a:rPr lang="en-US"/>
              <a:t>Use ADASYN</a:t>
            </a:r>
            <a:endParaRPr/>
          </a:p>
        </p:txBody>
      </p:sp>
      <p:sp>
        <p:nvSpPr>
          <p:cNvPr id="178" name="Google Shape;178;gb065a87145_0_10"/>
          <p:cNvSpPr/>
          <p:nvPr/>
        </p:nvSpPr>
        <p:spPr>
          <a:xfrm>
            <a:off x="843147" y="3746699"/>
            <a:ext cx="1890325" cy="522975"/>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t>Scale, remove outlier and undersample</a:t>
            </a:r>
            <a:endParaRPr/>
          </a:p>
        </p:txBody>
      </p:sp>
      <p:cxnSp>
        <p:nvCxnSpPr>
          <p:cNvPr id="179" name="Google Shape;179;gb065a87145_0_10"/>
          <p:cNvCxnSpPr>
            <a:cxnSpLocks/>
            <a:stCxn id="174" idx="1"/>
            <a:endCxn id="178" idx="0"/>
          </p:cNvCxnSpPr>
          <p:nvPr/>
        </p:nvCxnSpPr>
        <p:spPr>
          <a:xfrm rot="10800000" flipV="1">
            <a:off x="1788310" y="3264999"/>
            <a:ext cx="1355746" cy="481699"/>
          </a:xfrm>
          <a:prstGeom prst="bentConnector2">
            <a:avLst/>
          </a:prstGeom>
          <a:noFill/>
          <a:ln w="9525" cap="flat" cmpd="sng">
            <a:solidFill>
              <a:schemeClr val="dk2"/>
            </a:solidFill>
            <a:prstDash val="solid"/>
            <a:round/>
            <a:headEnd type="none" w="med" len="med"/>
            <a:tailEnd type="none" w="med" len="med"/>
          </a:ln>
        </p:spPr>
      </p:cxnSp>
      <p:cxnSp>
        <p:nvCxnSpPr>
          <p:cNvPr id="180" name="Google Shape;180;gb065a87145_0_10"/>
          <p:cNvCxnSpPr>
            <a:cxnSpLocks/>
            <a:stCxn id="174" idx="3"/>
            <a:endCxn id="177" idx="0"/>
          </p:cNvCxnSpPr>
          <p:nvPr/>
        </p:nvCxnSpPr>
        <p:spPr>
          <a:xfrm>
            <a:off x="4959706" y="3265000"/>
            <a:ext cx="1250579" cy="427424"/>
          </a:xfrm>
          <a:prstGeom prst="bentConnector2">
            <a:avLst/>
          </a:prstGeom>
          <a:noFill/>
          <a:ln w="9525" cap="flat" cmpd="sng">
            <a:solidFill>
              <a:schemeClr val="dk2"/>
            </a:solidFill>
            <a:prstDash val="solid"/>
            <a:round/>
            <a:headEnd type="none" w="med" len="med"/>
            <a:tailEnd type="none" w="med" len="med"/>
          </a:ln>
        </p:spPr>
      </p:cxnSp>
      <p:sp>
        <p:nvSpPr>
          <p:cNvPr id="181" name="Google Shape;181;gb065a87145_0_10"/>
          <p:cNvSpPr txBox="1"/>
          <p:nvPr/>
        </p:nvSpPr>
        <p:spPr>
          <a:xfrm>
            <a:off x="1602943" y="2799398"/>
            <a:ext cx="1746600" cy="402000"/>
          </a:xfrm>
          <a:prstGeom prst="rect">
            <a:avLst/>
          </a:prstGeom>
          <a:noFill/>
          <a:ln>
            <a:noFill/>
          </a:ln>
        </p:spPr>
        <p:txBody>
          <a:bodyPr spcFirstLastPara="1" wrap="square" lIns="91425" tIns="91425" rIns="91425" bIns="91425" anchor="t" anchorCtr="0">
            <a:noAutofit/>
          </a:bodyPr>
          <a:lstStyle/>
          <a:p>
            <a:r>
              <a:rPr lang="en-US"/>
              <a:t>Undersampling</a:t>
            </a:r>
            <a:endParaRPr/>
          </a:p>
        </p:txBody>
      </p:sp>
      <p:sp>
        <p:nvSpPr>
          <p:cNvPr id="182" name="Google Shape;182;gb065a87145_0_10"/>
          <p:cNvSpPr txBox="1"/>
          <p:nvPr/>
        </p:nvSpPr>
        <p:spPr>
          <a:xfrm>
            <a:off x="5067693" y="2799398"/>
            <a:ext cx="1746600" cy="402000"/>
          </a:xfrm>
          <a:prstGeom prst="rect">
            <a:avLst/>
          </a:prstGeom>
          <a:noFill/>
          <a:ln>
            <a:noFill/>
          </a:ln>
        </p:spPr>
        <p:txBody>
          <a:bodyPr spcFirstLastPara="1" wrap="square" lIns="91425" tIns="91425" rIns="91425" bIns="91425" anchor="t" anchorCtr="0">
            <a:noAutofit/>
          </a:bodyPr>
          <a:lstStyle/>
          <a:p>
            <a:r>
              <a:rPr lang="en-US"/>
              <a:t>Oversampling</a:t>
            </a:r>
            <a:endParaRPr/>
          </a:p>
        </p:txBody>
      </p:sp>
      <p:sp>
        <p:nvSpPr>
          <p:cNvPr id="183" name="Google Shape;183;gb065a87145_0_10"/>
          <p:cNvSpPr/>
          <p:nvPr/>
        </p:nvSpPr>
        <p:spPr>
          <a:xfrm>
            <a:off x="747281" y="4481823"/>
            <a:ext cx="2082050" cy="710450"/>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US"/>
              <a:t>LogisticRegression</a:t>
            </a:r>
            <a:endParaRPr/>
          </a:p>
          <a:p>
            <a:pPr>
              <a:buClr>
                <a:schemeClr val="dk1"/>
              </a:buClr>
              <a:buSzPts val="1100"/>
            </a:pPr>
            <a:r>
              <a:rPr lang="en-US"/>
              <a:t>MLPClassifier</a:t>
            </a:r>
            <a:endParaRPr/>
          </a:p>
          <a:p>
            <a:r>
              <a:rPr lang="en-US"/>
              <a:t>DecisionTreeClassifier</a:t>
            </a:r>
            <a:endParaRPr/>
          </a:p>
        </p:txBody>
      </p:sp>
      <p:sp>
        <p:nvSpPr>
          <p:cNvPr id="184" name="Google Shape;184;gb065a87145_0_10"/>
          <p:cNvSpPr/>
          <p:nvPr/>
        </p:nvSpPr>
        <p:spPr>
          <a:xfrm>
            <a:off x="5211831" y="4949998"/>
            <a:ext cx="2082050" cy="710450"/>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t>FNN using two sets of training data (SMOTE and ADASYN)</a:t>
            </a:r>
            <a:endParaRPr/>
          </a:p>
        </p:txBody>
      </p:sp>
      <p:sp>
        <p:nvSpPr>
          <p:cNvPr id="185" name="Google Shape;185;gb065a87145_0_10"/>
          <p:cNvSpPr/>
          <p:nvPr/>
        </p:nvSpPr>
        <p:spPr>
          <a:xfrm>
            <a:off x="5211843" y="4381698"/>
            <a:ext cx="2082050" cy="402000"/>
          </a:xfrm>
          <a:prstGeom prst="flowChartProcess">
            <a:avLst/>
          </a:prstGeom>
          <a:solidFill>
            <a:srgbClr val="E8FD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t>LogisticRegression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b065a87145_0_10"/>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171" name="Google Shape;171;gb065a87145_0_10"/>
          <p:cNvSpPr txBox="1">
            <a:spLocks noGrp="1"/>
          </p:cNvSpPr>
          <p:nvPr>
            <p:ph type="title"/>
          </p:nvPr>
        </p:nvSpPr>
        <p:spPr>
          <a:xfrm>
            <a:off x="448531" y="495697"/>
            <a:ext cx="9300379" cy="638032"/>
          </a:xfrm>
          <a:prstGeom prst="rect">
            <a:avLst/>
          </a:prstGeom>
          <a:noFill/>
          <a:ln>
            <a:noFill/>
          </a:ln>
        </p:spPr>
        <p:txBody>
          <a:bodyPr spcFirstLastPara="1" wrap="square" lIns="91425" tIns="45700" rIns="91425" bIns="45700" anchor="t" anchorCtr="0">
            <a:noAutofit/>
          </a:bodyPr>
          <a:lstStyle/>
          <a:p>
            <a:r>
              <a:rPr lang="en-US" sz="3600" b="1" dirty="0">
                <a:solidFill>
                  <a:srgbClr val="0070C0"/>
                </a:solidFill>
                <a:latin typeface="Times" panose="02020603050405020304" pitchFamily="18" charset="0"/>
                <a:ea typeface="Calibri"/>
                <a:cs typeface="Times" panose="02020603050405020304" pitchFamily="18" charset="0"/>
                <a:sym typeface="Calibri"/>
              </a:rPr>
              <a:t>Pipeline approach (</a:t>
            </a:r>
            <a:r>
              <a:rPr lang="en-US" sz="3600" b="1" dirty="0" err="1">
                <a:solidFill>
                  <a:srgbClr val="0070C0"/>
                </a:solidFill>
                <a:latin typeface="Times" panose="02020603050405020304" pitchFamily="18" charset="0"/>
                <a:ea typeface="Calibri"/>
                <a:cs typeface="Times" panose="02020603050405020304" pitchFamily="18" charset="0"/>
                <a:sym typeface="Calibri"/>
              </a:rPr>
              <a:t>Sagemaker</a:t>
            </a:r>
            <a:r>
              <a:rPr lang="en-US" sz="3600" b="1" dirty="0">
                <a:solidFill>
                  <a:srgbClr val="0070C0"/>
                </a:solidFill>
                <a:latin typeface="Times" panose="02020603050405020304" pitchFamily="18" charset="0"/>
                <a:ea typeface="Calibri"/>
                <a:cs typeface="Times" panose="02020603050405020304" pitchFamily="18" charset="0"/>
                <a:sym typeface="Calibri"/>
              </a:rPr>
              <a:t> auto-pilot): </a:t>
            </a:r>
            <a:endParaRPr sz="3600" b="1" dirty="0">
              <a:solidFill>
                <a:srgbClr val="0070C0"/>
              </a:solidFill>
              <a:latin typeface="Times" panose="02020603050405020304" pitchFamily="18" charset="0"/>
              <a:ea typeface="Calibri"/>
              <a:cs typeface="Times" panose="02020603050405020304" pitchFamily="18" charset="0"/>
              <a:sym typeface="Calibri"/>
            </a:endParaRPr>
          </a:p>
          <a:p>
            <a:pPr marL="533400" lvl="1">
              <a:lnSpc>
                <a:spcPct val="118181"/>
              </a:lnSpc>
              <a:spcBef>
                <a:spcPts val="440"/>
              </a:spcBef>
              <a:buClr>
                <a:schemeClr val="dk1"/>
              </a:buClr>
              <a:buSzPts val="2200"/>
            </a:pPr>
            <a:endParaRPr dirty="0">
              <a:solidFill>
                <a:srgbClr val="711806"/>
              </a:solidFill>
              <a:latin typeface="Calibri"/>
              <a:ea typeface="Calibri"/>
              <a:cs typeface="Calibri"/>
              <a:sym typeface="Calibri"/>
            </a:endParaRPr>
          </a:p>
        </p:txBody>
      </p:sp>
      <p:sp>
        <p:nvSpPr>
          <p:cNvPr id="172" name="Google Shape;172;gb065a87145_0_10"/>
          <p:cNvSpPr/>
          <p:nvPr/>
        </p:nvSpPr>
        <p:spPr>
          <a:xfrm>
            <a:off x="3684571" y="1752087"/>
            <a:ext cx="819018" cy="256554"/>
          </a:xfrm>
          <a:prstGeom prst="flowChartTerminator">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solidFill>
                  <a:schemeClr val="bg1"/>
                </a:solidFill>
              </a:rPr>
              <a:t>Start</a:t>
            </a:r>
            <a:endParaRPr dirty="0">
              <a:solidFill>
                <a:schemeClr val="bg1"/>
              </a:solidFill>
            </a:endParaRPr>
          </a:p>
        </p:txBody>
      </p:sp>
      <p:sp>
        <p:nvSpPr>
          <p:cNvPr id="173" name="Google Shape;173;gb065a87145_0_10"/>
          <p:cNvSpPr/>
          <p:nvPr/>
        </p:nvSpPr>
        <p:spPr>
          <a:xfrm>
            <a:off x="3319484" y="2304663"/>
            <a:ext cx="1549200" cy="522975"/>
          </a:xfrm>
          <a:prstGeom prst="flowChartProcess">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chemeClr val="bg1"/>
                </a:solidFill>
              </a:rPr>
              <a:t>Load and explore the data</a:t>
            </a:r>
            <a:endParaRPr>
              <a:solidFill>
                <a:schemeClr val="bg1"/>
              </a:solidFill>
            </a:endParaRPr>
          </a:p>
        </p:txBody>
      </p:sp>
      <p:sp>
        <p:nvSpPr>
          <p:cNvPr id="174" name="Google Shape;174;gb065a87145_0_10"/>
          <p:cNvSpPr/>
          <p:nvPr/>
        </p:nvSpPr>
        <p:spPr>
          <a:xfrm>
            <a:off x="3186259" y="3182886"/>
            <a:ext cx="1815650" cy="783205"/>
          </a:xfrm>
          <a:prstGeom prst="flowChartDecision">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a:solidFill>
                  <a:schemeClr val="bg1"/>
                </a:solidFill>
              </a:rPr>
              <a:t>Handling class imbalance</a:t>
            </a:r>
            <a:endParaRPr sz="1200">
              <a:solidFill>
                <a:schemeClr val="bg1"/>
              </a:solidFill>
            </a:endParaRPr>
          </a:p>
        </p:txBody>
      </p:sp>
      <p:cxnSp>
        <p:nvCxnSpPr>
          <p:cNvPr id="175" name="Google Shape;175;gb065a87145_0_10"/>
          <p:cNvCxnSpPr>
            <a:stCxn id="172" idx="2"/>
            <a:endCxn id="173" idx="0"/>
          </p:cNvCxnSpPr>
          <p:nvPr/>
        </p:nvCxnSpPr>
        <p:spPr>
          <a:xfrm>
            <a:off x="4094080" y="2008641"/>
            <a:ext cx="0" cy="2961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gb065a87145_0_10"/>
          <p:cNvCxnSpPr>
            <a:cxnSpLocks/>
            <a:stCxn id="173" idx="2"/>
            <a:endCxn id="174" idx="0"/>
          </p:cNvCxnSpPr>
          <p:nvPr/>
        </p:nvCxnSpPr>
        <p:spPr>
          <a:xfrm>
            <a:off x="4094084" y="2827638"/>
            <a:ext cx="0" cy="355248"/>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gb065a87145_0_10"/>
          <p:cNvSpPr/>
          <p:nvPr/>
        </p:nvSpPr>
        <p:spPr>
          <a:xfrm>
            <a:off x="5307325" y="4001913"/>
            <a:ext cx="1890325" cy="522975"/>
          </a:xfrm>
          <a:prstGeom prst="flowChartProcess">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chemeClr val="bg1"/>
                </a:solidFill>
              </a:rPr>
              <a:t>Use SMOTE</a:t>
            </a:r>
            <a:endParaRPr>
              <a:solidFill>
                <a:schemeClr val="bg1"/>
              </a:solidFill>
            </a:endParaRPr>
          </a:p>
          <a:p>
            <a:pPr algn="ctr"/>
            <a:r>
              <a:rPr lang="en-US">
                <a:solidFill>
                  <a:schemeClr val="bg1"/>
                </a:solidFill>
              </a:rPr>
              <a:t>Use ADASYN</a:t>
            </a:r>
            <a:endParaRPr>
              <a:solidFill>
                <a:schemeClr val="bg1"/>
              </a:solidFill>
            </a:endParaRPr>
          </a:p>
        </p:txBody>
      </p:sp>
      <p:sp>
        <p:nvSpPr>
          <p:cNvPr id="178" name="Google Shape;178;gb065a87145_0_10"/>
          <p:cNvSpPr/>
          <p:nvPr/>
        </p:nvSpPr>
        <p:spPr>
          <a:xfrm>
            <a:off x="885350" y="4056188"/>
            <a:ext cx="1890325" cy="522975"/>
          </a:xfrm>
          <a:prstGeom prst="flowChartProcess">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solidFill>
                  <a:schemeClr val="bg1"/>
                </a:solidFill>
              </a:rPr>
              <a:t>Scale, remove outlier and undersample</a:t>
            </a:r>
            <a:endParaRPr>
              <a:solidFill>
                <a:schemeClr val="bg1"/>
              </a:solidFill>
            </a:endParaRPr>
          </a:p>
        </p:txBody>
      </p:sp>
      <p:cxnSp>
        <p:nvCxnSpPr>
          <p:cNvPr id="179" name="Google Shape;179;gb065a87145_0_10"/>
          <p:cNvCxnSpPr>
            <a:cxnSpLocks/>
            <a:stCxn id="174" idx="1"/>
            <a:endCxn id="178" idx="0"/>
          </p:cNvCxnSpPr>
          <p:nvPr/>
        </p:nvCxnSpPr>
        <p:spPr>
          <a:xfrm rot="10800000" flipV="1">
            <a:off x="1830513" y="3574488"/>
            <a:ext cx="1355746" cy="481699"/>
          </a:xfrm>
          <a:prstGeom prst="bentConnector2">
            <a:avLst/>
          </a:prstGeom>
          <a:noFill/>
          <a:ln w="9525" cap="flat" cmpd="sng">
            <a:solidFill>
              <a:schemeClr val="dk2"/>
            </a:solidFill>
            <a:prstDash val="solid"/>
            <a:round/>
            <a:headEnd type="none" w="med" len="med"/>
            <a:tailEnd type="none" w="med" len="med"/>
          </a:ln>
        </p:spPr>
      </p:cxnSp>
      <p:cxnSp>
        <p:nvCxnSpPr>
          <p:cNvPr id="180" name="Google Shape;180;gb065a87145_0_10"/>
          <p:cNvCxnSpPr>
            <a:cxnSpLocks/>
            <a:stCxn id="174" idx="3"/>
            <a:endCxn id="177" idx="0"/>
          </p:cNvCxnSpPr>
          <p:nvPr/>
        </p:nvCxnSpPr>
        <p:spPr>
          <a:xfrm>
            <a:off x="5001909" y="3574489"/>
            <a:ext cx="1250579" cy="427424"/>
          </a:xfrm>
          <a:prstGeom prst="bentConnector2">
            <a:avLst/>
          </a:prstGeom>
          <a:noFill/>
          <a:ln w="9525" cap="flat" cmpd="sng">
            <a:solidFill>
              <a:schemeClr val="dk2"/>
            </a:solidFill>
            <a:prstDash val="solid"/>
            <a:round/>
            <a:headEnd type="none" w="med" len="med"/>
            <a:tailEnd type="none" w="med" len="med"/>
          </a:ln>
        </p:spPr>
      </p:cxnSp>
      <p:sp>
        <p:nvSpPr>
          <p:cNvPr id="181" name="Google Shape;181;gb065a87145_0_10"/>
          <p:cNvSpPr txBox="1"/>
          <p:nvPr/>
        </p:nvSpPr>
        <p:spPr>
          <a:xfrm>
            <a:off x="1645146" y="3108887"/>
            <a:ext cx="1746600" cy="402000"/>
          </a:xfrm>
          <a:prstGeom prst="rect">
            <a:avLst/>
          </a:prstGeom>
          <a:noFill/>
          <a:ln>
            <a:noFill/>
          </a:ln>
        </p:spPr>
        <p:txBody>
          <a:bodyPr spcFirstLastPara="1" wrap="square" lIns="91425" tIns="91425" rIns="91425" bIns="91425" anchor="t" anchorCtr="0">
            <a:noAutofit/>
          </a:bodyPr>
          <a:lstStyle/>
          <a:p>
            <a:r>
              <a:rPr lang="en-US"/>
              <a:t>Undersampling</a:t>
            </a:r>
            <a:endParaRPr/>
          </a:p>
        </p:txBody>
      </p:sp>
      <p:sp>
        <p:nvSpPr>
          <p:cNvPr id="182" name="Google Shape;182;gb065a87145_0_10"/>
          <p:cNvSpPr txBox="1"/>
          <p:nvPr/>
        </p:nvSpPr>
        <p:spPr>
          <a:xfrm>
            <a:off x="5109896" y="3108887"/>
            <a:ext cx="1746600" cy="402000"/>
          </a:xfrm>
          <a:prstGeom prst="rect">
            <a:avLst/>
          </a:prstGeom>
          <a:noFill/>
          <a:ln>
            <a:noFill/>
          </a:ln>
        </p:spPr>
        <p:txBody>
          <a:bodyPr spcFirstLastPara="1" wrap="square" lIns="91425" tIns="91425" rIns="91425" bIns="91425" anchor="t" anchorCtr="0">
            <a:noAutofit/>
          </a:bodyPr>
          <a:lstStyle/>
          <a:p>
            <a:r>
              <a:rPr lang="en-US"/>
              <a:t>Oversampling</a:t>
            </a:r>
            <a:endParaRPr/>
          </a:p>
        </p:txBody>
      </p:sp>
      <p:sp>
        <p:nvSpPr>
          <p:cNvPr id="183" name="Google Shape;183;gb065a87145_0_10"/>
          <p:cNvSpPr/>
          <p:nvPr/>
        </p:nvSpPr>
        <p:spPr>
          <a:xfrm>
            <a:off x="789484" y="4791312"/>
            <a:ext cx="2082050" cy="710450"/>
          </a:xfrm>
          <a:prstGeom prst="flowChartProcess">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US">
                <a:solidFill>
                  <a:schemeClr val="bg1"/>
                </a:solidFill>
              </a:rPr>
              <a:t>LogisticRegression</a:t>
            </a:r>
            <a:endParaRPr>
              <a:solidFill>
                <a:schemeClr val="bg1"/>
              </a:solidFill>
            </a:endParaRPr>
          </a:p>
          <a:p>
            <a:pPr>
              <a:buClr>
                <a:schemeClr val="dk1"/>
              </a:buClr>
              <a:buSzPts val="1100"/>
            </a:pPr>
            <a:r>
              <a:rPr lang="en-US">
                <a:solidFill>
                  <a:schemeClr val="bg1"/>
                </a:solidFill>
              </a:rPr>
              <a:t>MLPClassifier</a:t>
            </a:r>
            <a:endParaRPr>
              <a:solidFill>
                <a:schemeClr val="bg1"/>
              </a:solidFill>
            </a:endParaRPr>
          </a:p>
          <a:p>
            <a:r>
              <a:rPr lang="en-US">
                <a:solidFill>
                  <a:schemeClr val="bg1"/>
                </a:solidFill>
              </a:rPr>
              <a:t>DecisionTreeClassifier</a:t>
            </a:r>
            <a:endParaRPr>
              <a:solidFill>
                <a:schemeClr val="bg1"/>
              </a:solidFill>
            </a:endParaRPr>
          </a:p>
        </p:txBody>
      </p:sp>
      <p:sp>
        <p:nvSpPr>
          <p:cNvPr id="184" name="Google Shape;184;gb065a87145_0_10"/>
          <p:cNvSpPr/>
          <p:nvPr/>
        </p:nvSpPr>
        <p:spPr>
          <a:xfrm>
            <a:off x="5254034" y="5259487"/>
            <a:ext cx="2082050" cy="710450"/>
          </a:xfrm>
          <a:prstGeom prst="flowChartProcess">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bg1"/>
                </a:solidFill>
              </a:rPr>
              <a:t>FNN using two sets of training data (SMOTE and ADASYN)</a:t>
            </a:r>
            <a:endParaRPr dirty="0">
              <a:solidFill>
                <a:schemeClr val="bg1"/>
              </a:solidFill>
            </a:endParaRPr>
          </a:p>
        </p:txBody>
      </p:sp>
      <p:sp>
        <p:nvSpPr>
          <p:cNvPr id="185" name="Google Shape;185;gb065a87145_0_10"/>
          <p:cNvSpPr/>
          <p:nvPr/>
        </p:nvSpPr>
        <p:spPr>
          <a:xfrm>
            <a:off x="5254046" y="4691187"/>
            <a:ext cx="2082050" cy="402000"/>
          </a:xfrm>
          <a:prstGeom prst="flowChartProcess">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solidFill>
                  <a:schemeClr val="bg1"/>
                </a:solidFill>
              </a:rPr>
              <a:t>LogisticRegression</a:t>
            </a:r>
            <a:endParaRPr>
              <a:solidFill>
                <a:schemeClr val="bg1"/>
              </a:solidFill>
            </a:endParaRPr>
          </a:p>
        </p:txBody>
      </p:sp>
      <p:sp>
        <p:nvSpPr>
          <p:cNvPr id="2" name="AutoShape 2">
            <a:extLst>
              <a:ext uri="{FF2B5EF4-FFF2-40B4-BE49-F238E27FC236}">
                <a16:creationId xmlns:a16="http://schemas.microsoft.com/office/drawing/2014/main" id="{603B7794-CC14-459D-8A43-49724ADA4B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5751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C0A15-C863-2D40-A05E-BC726B1AC546}"/>
              </a:ext>
            </a:extLst>
          </p:cNvPr>
          <p:cNvSpPr>
            <a:spLocks noGrp="1"/>
          </p:cNvSpPr>
          <p:nvPr>
            <p:ph type="title"/>
          </p:nvPr>
        </p:nvSpPr>
        <p:spPr>
          <a:xfrm>
            <a:off x="599224" y="570156"/>
            <a:ext cx="10341684" cy="839543"/>
          </a:xfrm>
        </p:spPr>
        <p:txBody>
          <a:bodyPr/>
          <a:lstStyle/>
          <a:p>
            <a:pPr>
              <a:buClr>
                <a:srgbClr val="000000"/>
              </a:buClr>
            </a:pPr>
            <a:r>
              <a:rPr lang="en-US" sz="3600" dirty="0" err="1">
                <a:solidFill>
                  <a:srgbClr val="0070C0"/>
                </a:solidFill>
                <a:latin typeface="Times" panose="02020603050405020304" pitchFamily="18" charset="0"/>
                <a:cs typeface="Times" panose="02020603050405020304" pitchFamily="18" charset="0"/>
              </a:rPr>
              <a:t>SageMaker</a:t>
            </a:r>
            <a:r>
              <a:rPr lang="en-US" sz="3600" dirty="0">
                <a:solidFill>
                  <a:srgbClr val="0070C0"/>
                </a:solidFill>
                <a:latin typeface="Times" panose="02020603050405020304" pitchFamily="18" charset="0"/>
                <a:cs typeface="Times" panose="02020603050405020304" pitchFamily="18" charset="0"/>
              </a:rPr>
              <a:t> Pipeline</a:t>
            </a:r>
          </a:p>
        </p:txBody>
      </p:sp>
      <p:pic>
        <p:nvPicPr>
          <p:cNvPr id="2" name="Picture 1">
            <a:extLst>
              <a:ext uri="{FF2B5EF4-FFF2-40B4-BE49-F238E27FC236}">
                <a16:creationId xmlns:a16="http://schemas.microsoft.com/office/drawing/2014/main" id="{980DD90F-F5EF-40D2-9051-EEB3B05D9DEE}"/>
              </a:ext>
            </a:extLst>
          </p:cNvPr>
          <p:cNvPicPr>
            <a:picLocks noChangeAspect="1"/>
          </p:cNvPicPr>
          <p:nvPr/>
        </p:nvPicPr>
        <p:blipFill>
          <a:blip r:embed="rId2"/>
          <a:stretch>
            <a:fillRect/>
          </a:stretch>
        </p:blipFill>
        <p:spPr>
          <a:xfrm>
            <a:off x="711766" y="1611793"/>
            <a:ext cx="6773243" cy="2987299"/>
          </a:xfrm>
          <a:prstGeom prst="rect">
            <a:avLst/>
          </a:prstGeom>
        </p:spPr>
      </p:pic>
    </p:spTree>
    <p:extLst>
      <p:ext uri="{BB962C8B-B14F-4D97-AF65-F5344CB8AC3E}">
        <p14:creationId xmlns:p14="http://schemas.microsoft.com/office/powerpoint/2010/main" val="3747465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C0A15-C863-2D40-A05E-BC726B1AC546}"/>
              </a:ext>
            </a:extLst>
          </p:cNvPr>
          <p:cNvSpPr>
            <a:spLocks noGrp="1"/>
          </p:cNvSpPr>
          <p:nvPr>
            <p:ph type="title"/>
          </p:nvPr>
        </p:nvSpPr>
        <p:spPr>
          <a:xfrm>
            <a:off x="599224" y="570156"/>
            <a:ext cx="10341684" cy="839543"/>
          </a:xfrm>
        </p:spPr>
        <p:txBody>
          <a:bodyPr/>
          <a:lstStyle/>
          <a:p>
            <a:pPr>
              <a:buClr>
                <a:srgbClr val="000000"/>
              </a:buClr>
            </a:pPr>
            <a:r>
              <a:rPr lang="en-US" sz="3600" dirty="0" err="1">
                <a:solidFill>
                  <a:srgbClr val="0070C0"/>
                </a:solidFill>
                <a:latin typeface="Times" panose="02020603050405020304" pitchFamily="18" charset="0"/>
                <a:cs typeface="Times" panose="02020603050405020304" pitchFamily="18" charset="0"/>
              </a:rPr>
              <a:t>SageMaker</a:t>
            </a:r>
            <a:r>
              <a:rPr lang="en-US" sz="3600" dirty="0">
                <a:solidFill>
                  <a:srgbClr val="0070C0"/>
                </a:solidFill>
                <a:latin typeface="Times" panose="02020603050405020304" pitchFamily="18" charset="0"/>
                <a:cs typeface="Times" panose="02020603050405020304" pitchFamily="18" charset="0"/>
              </a:rPr>
              <a:t> Pipeline</a:t>
            </a:r>
          </a:p>
        </p:txBody>
      </p:sp>
      <p:pic>
        <p:nvPicPr>
          <p:cNvPr id="10" name="Picture 9">
            <a:extLst>
              <a:ext uri="{FF2B5EF4-FFF2-40B4-BE49-F238E27FC236}">
                <a16:creationId xmlns:a16="http://schemas.microsoft.com/office/drawing/2014/main" id="{BC240DDB-17E6-47F7-9DB1-696D924585DC}"/>
              </a:ext>
            </a:extLst>
          </p:cNvPr>
          <p:cNvPicPr>
            <a:picLocks noChangeAspect="1"/>
          </p:cNvPicPr>
          <p:nvPr/>
        </p:nvPicPr>
        <p:blipFill>
          <a:blip r:embed="rId2"/>
          <a:stretch>
            <a:fillRect/>
          </a:stretch>
        </p:blipFill>
        <p:spPr>
          <a:xfrm>
            <a:off x="1161932" y="1826666"/>
            <a:ext cx="7152074" cy="3255875"/>
          </a:xfrm>
          <a:prstGeom prst="rect">
            <a:avLst/>
          </a:prstGeom>
          <a:effectLst>
            <a:outerShdw blurRad="63500" sx="102000" sy="102000" algn="ctr" rotWithShape="0">
              <a:prstClr val="black">
                <a:alpha val="40000"/>
              </a:prstClr>
            </a:outerShdw>
          </a:effectLst>
        </p:spPr>
      </p:pic>
      <p:cxnSp>
        <p:nvCxnSpPr>
          <p:cNvPr id="12" name="Connector: Elbow 11">
            <a:extLst>
              <a:ext uri="{FF2B5EF4-FFF2-40B4-BE49-F238E27FC236}">
                <a16:creationId xmlns:a16="http://schemas.microsoft.com/office/drawing/2014/main" id="{0C7A1CFC-C107-4C57-A0F4-B9B09BA9845C}"/>
              </a:ext>
            </a:extLst>
          </p:cNvPr>
          <p:cNvCxnSpPr>
            <a:cxnSpLocks/>
            <a:endCxn id="14" idx="1"/>
          </p:cNvCxnSpPr>
          <p:nvPr/>
        </p:nvCxnSpPr>
        <p:spPr>
          <a:xfrm flipV="1">
            <a:off x="6955783" y="2785398"/>
            <a:ext cx="1959618" cy="249709"/>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468CD4-2449-41C6-BF02-02C8511DA429}"/>
              </a:ext>
            </a:extLst>
          </p:cNvPr>
          <p:cNvSpPr txBox="1"/>
          <p:nvPr/>
        </p:nvSpPr>
        <p:spPr>
          <a:xfrm>
            <a:off x="8915401" y="1864857"/>
            <a:ext cx="3196883" cy="1841081"/>
          </a:xfrm>
          <a:prstGeom prst="rect">
            <a:avLst/>
          </a:prstGeom>
          <a:noFill/>
          <a:ln>
            <a:solidFill>
              <a:srgbClr val="0070C0"/>
            </a:solidFill>
          </a:ln>
        </p:spPr>
        <p:txBody>
          <a:bodyPr wrap="square">
            <a:spAutoFit/>
          </a:bodyPr>
          <a:lstStyle/>
          <a:p>
            <a:pPr marL="800100" marR="0" lvl="1" indent="-342900">
              <a:lnSpc>
                <a:spcPct val="107000"/>
              </a:lnSpc>
              <a:spcBef>
                <a:spcPts val="0"/>
              </a:spcBef>
              <a:spcAft>
                <a:spcPts val="0"/>
              </a:spcAft>
              <a:buFont typeface="+mj-lt"/>
              <a:buAutoNum type="arabicPeriod"/>
            </a:pPr>
            <a:r>
              <a:rPr lang="en-US" sz="1200" dirty="0">
                <a:effectLst/>
                <a:latin typeface="+mj-lt"/>
                <a:ea typeface="Calibri" panose="020F0502020204030204" pitchFamily="34" charset="0"/>
                <a:cs typeface="Times New Roman" panose="02020603050405020304" pitchFamily="18" charset="0"/>
              </a:rPr>
              <a:t>Data Splitter</a:t>
            </a:r>
          </a:p>
          <a:p>
            <a:pPr marL="800100" marR="0" lvl="1" indent="-342900">
              <a:lnSpc>
                <a:spcPct val="107000"/>
              </a:lnSpc>
              <a:spcBef>
                <a:spcPts val="0"/>
              </a:spcBef>
              <a:spcAft>
                <a:spcPts val="0"/>
              </a:spcAft>
              <a:buFont typeface="+mj-lt"/>
              <a:buAutoNum type="arabicPeriod"/>
            </a:pPr>
            <a:r>
              <a:rPr lang="en-US" sz="1200" dirty="0">
                <a:effectLst/>
                <a:latin typeface="+mj-lt"/>
                <a:ea typeface="Calibri" panose="020F0502020204030204" pitchFamily="34" charset="0"/>
                <a:cs typeface="Times New Roman" panose="02020603050405020304" pitchFamily="18" charset="0"/>
              </a:rPr>
              <a:t>Pipeline recommender</a:t>
            </a:r>
          </a:p>
          <a:p>
            <a:pPr marL="800100" marR="0" lvl="1" indent="-342900">
              <a:lnSpc>
                <a:spcPct val="107000"/>
              </a:lnSpc>
              <a:spcBef>
                <a:spcPts val="0"/>
              </a:spcBef>
              <a:spcAft>
                <a:spcPts val="0"/>
              </a:spcAft>
              <a:buFont typeface="+mj-lt"/>
              <a:buAutoNum type="arabicPeriod"/>
            </a:pPr>
            <a:r>
              <a:rPr lang="en-US" sz="1200" dirty="0">
                <a:effectLst/>
                <a:latin typeface="+mj-lt"/>
                <a:ea typeface="Calibri" panose="020F0502020204030204" pitchFamily="34" charset="0"/>
                <a:cs typeface="Times New Roman" panose="02020603050405020304" pitchFamily="18" charset="0"/>
              </a:rPr>
              <a:t>Data Splitter</a:t>
            </a:r>
          </a:p>
          <a:p>
            <a:pPr marL="800100" marR="0" lvl="1" indent="-342900">
              <a:lnSpc>
                <a:spcPct val="107000"/>
              </a:lnSpc>
              <a:spcBef>
                <a:spcPts val="0"/>
              </a:spcBef>
              <a:spcAft>
                <a:spcPts val="0"/>
              </a:spcAft>
              <a:buFont typeface="+mj-lt"/>
              <a:buAutoNum type="arabicPeriod"/>
            </a:pPr>
            <a:r>
              <a:rPr lang="en-US" sz="1200" dirty="0">
                <a:effectLst/>
                <a:latin typeface="+mj-lt"/>
                <a:ea typeface="Calibri" panose="020F0502020204030204" pitchFamily="34" charset="0"/>
                <a:cs typeface="Times New Roman" panose="02020603050405020304" pitchFamily="18" charset="0"/>
              </a:rPr>
              <a:t>Pipeline recommender</a:t>
            </a:r>
          </a:p>
          <a:p>
            <a:pPr marL="800100" marR="0" lvl="1" indent="-342900">
              <a:lnSpc>
                <a:spcPct val="107000"/>
              </a:lnSpc>
              <a:spcBef>
                <a:spcPts val="0"/>
              </a:spcBef>
              <a:spcAft>
                <a:spcPts val="0"/>
              </a:spcAft>
              <a:buFont typeface="+mj-lt"/>
              <a:buAutoNum type="arabicPeriod"/>
            </a:pPr>
            <a:endParaRPr lang="en-US" sz="1100" dirty="0">
              <a:solidFill>
                <a:srgbClr val="16191F"/>
              </a:solidFill>
              <a:effectLst/>
              <a:latin typeface="+mj-lt"/>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0"/>
              </a:spcAft>
              <a:buFont typeface="+mj-lt"/>
              <a:buAutoNum type="arabicPeriod"/>
            </a:pPr>
            <a:r>
              <a:rPr lang="en-US" sz="1200" dirty="0" err="1">
                <a:solidFill>
                  <a:srgbClr val="16191F"/>
                </a:solidFill>
                <a:effectLst/>
                <a:latin typeface="+mj-lt"/>
                <a:ea typeface="Calibri" panose="020F0502020204030204" pitchFamily="34" charset="0"/>
                <a:cs typeface="Times New Roman" panose="02020603050405020304" pitchFamily="18" charset="0"/>
              </a:rPr>
              <a:t>sagemaker</a:t>
            </a:r>
            <a:r>
              <a:rPr lang="en-US" sz="1200" dirty="0">
                <a:solidFill>
                  <a:srgbClr val="16191F"/>
                </a:solidFill>
                <a:effectLst/>
                <a:latin typeface="+mj-lt"/>
                <a:ea typeface="Calibri" panose="020F0502020204030204" pitchFamily="34" charset="0"/>
                <a:cs typeface="Times New Roman" panose="02020603050405020304" pitchFamily="18" charset="0"/>
              </a:rPr>
              <a:t>-clarify-processing</a:t>
            </a:r>
            <a:endParaRPr lang="en-US" sz="1200" dirty="0">
              <a:effectLst/>
              <a:latin typeface="+mj-lt"/>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0"/>
              </a:spcAft>
              <a:buFont typeface="+mj-lt"/>
              <a:buAutoNum type="arabicPeriod"/>
            </a:pPr>
            <a:r>
              <a:rPr lang="en-US" sz="1200" dirty="0" err="1">
                <a:solidFill>
                  <a:srgbClr val="16191F"/>
                </a:solidFill>
                <a:effectLst/>
                <a:latin typeface="+mj-lt"/>
                <a:ea typeface="Calibri" panose="020F0502020204030204" pitchFamily="34" charset="0"/>
                <a:cs typeface="Times New Roman" panose="02020603050405020304" pitchFamily="18" charset="0"/>
              </a:rPr>
              <a:t>sagemaker</a:t>
            </a:r>
            <a:r>
              <a:rPr lang="en-US" sz="1200" dirty="0">
                <a:solidFill>
                  <a:srgbClr val="16191F"/>
                </a:solidFill>
                <a:effectLst/>
                <a:latin typeface="+mj-lt"/>
                <a:ea typeface="Calibri" panose="020F0502020204030204" pitchFamily="34" charset="0"/>
                <a:cs typeface="Times New Roman" panose="02020603050405020304" pitchFamily="18" charset="0"/>
              </a:rPr>
              <a:t>-clarify-processing</a:t>
            </a:r>
            <a:endParaRPr lang="en-US" sz="1200" dirty="0">
              <a:effectLst/>
              <a:latin typeface="+mj-lt"/>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0"/>
              </a:spcAft>
              <a:buFont typeface="+mj-lt"/>
              <a:buAutoNum type="arabicPeriod"/>
            </a:pPr>
            <a:r>
              <a:rPr lang="en-US" sz="1200" dirty="0" err="1">
                <a:solidFill>
                  <a:srgbClr val="16191F"/>
                </a:solidFill>
                <a:effectLst/>
                <a:latin typeface="+mj-lt"/>
                <a:ea typeface="Calibri" panose="020F0502020204030204" pitchFamily="34" charset="0"/>
                <a:cs typeface="Times New Roman" panose="02020603050405020304" pitchFamily="18" charset="0"/>
              </a:rPr>
              <a:t>sagemaker</a:t>
            </a:r>
            <a:r>
              <a:rPr lang="en-US" sz="1200" dirty="0">
                <a:solidFill>
                  <a:srgbClr val="16191F"/>
                </a:solidFill>
                <a:effectLst/>
                <a:latin typeface="+mj-lt"/>
                <a:ea typeface="Calibri" panose="020F0502020204030204" pitchFamily="34" charset="0"/>
                <a:cs typeface="Times New Roman" panose="02020603050405020304" pitchFamily="18" charset="0"/>
              </a:rPr>
              <a:t>-model-monitor-analyzer</a:t>
            </a:r>
            <a:endParaRPr lang="en-US" sz="1200" dirty="0">
              <a:effectLst/>
              <a:latin typeface="+mj-lt"/>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mj-lt"/>
              <a:buAutoNum type="arabicPeriod"/>
            </a:pPr>
            <a:r>
              <a:rPr lang="en-US" sz="1200" dirty="0" err="1">
                <a:solidFill>
                  <a:srgbClr val="16191F"/>
                </a:solidFill>
                <a:effectLst/>
                <a:latin typeface="+mj-lt"/>
                <a:ea typeface="Calibri" panose="020F0502020204030204" pitchFamily="34" charset="0"/>
                <a:cs typeface="Times New Roman" panose="02020603050405020304" pitchFamily="18" charset="0"/>
              </a:rPr>
              <a:t>sagemaker</a:t>
            </a:r>
            <a:r>
              <a:rPr lang="en-US" sz="1200" dirty="0">
                <a:solidFill>
                  <a:srgbClr val="16191F"/>
                </a:solidFill>
                <a:effectLst/>
                <a:latin typeface="+mj-lt"/>
                <a:ea typeface="Calibri" panose="020F0502020204030204" pitchFamily="34" charset="0"/>
                <a:cs typeface="Times New Roman" panose="02020603050405020304" pitchFamily="18" charset="0"/>
              </a:rPr>
              <a:t>-model-monitor-analyzer</a:t>
            </a:r>
            <a:endParaRPr lang="en-US" sz="1200" dirty="0">
              <a:effectLst/>
              <a:latin typeface="+mj-lt"/>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A5250C76-19AB-4C38-866F-5CB6ECA2CD95}"/>
              </a:ext>
            </a:extLst>
          </p:cNvPr>
          <p:cNvSpPr txBox="1"/>
          <p:nvPr/>
        </p:nvSpPr>
        <p:spPr>
          <a:xfrm>
            <a:off x="5236219" y="1043939"/>
            <a:ext cx="2377440" cy="671851"/>
          </a:xfrm>
          <a:prstGeom prst="rect">
            <a:avLst/>
          </a:prstGeom>
          <a:noFill/>
          <a:ln>
            <a:solidFill>
              <a:srgbClr val="0070C0"/>
            </a:solidFill>
          </a:ln>
        </p:spPr>
        <p:txBody>
          <a:bodyPr wrap="square">
            <a:spAutoFit/>
          </a:bodyPr>
          <a:lstStyle/>
          <a:p>
            <a:pPr marL="800100" marR="0" lvl="1" indent="-342900">
              <a:lnSpc>
                <a:spcPct val="107000"/>
              </a:lnSpc>
              <a:spcBef>
                <a:spcPts val="0"/>
              </a:spcBef>
              <a:spcAft>
                <a:spcPts val="0"/>
              </a:spcAft>
              <a:buFont typeface="Arial" panose="020B0604020202020204" pitchFamily="34" charset="0"/>
              <a:buChar char="•"/>
            </a:pPr>
            <a:r>
              <a:rPr lang="en-US" sz="1200" dirty="0">
                <a:effectLst/>
                <a:latin typeface="+mj-lt"/>
                <a:ea typeface="Calibri" panose="020F0502020204030204" pitchFamily="34" charset="0"/>
                <a:cs typeface="Times New Roman" panose="02020603050405020304" pitchFamily="18" charset="0"/>
              </a:rPr>
              <a:t>8 </a:t>
            </a:r>
            <a:r>
              <a:rPr lang="en-US" sz="1200" dirty="0" err="1">
                <a:effectLst/>
                <a:latin typeface="+mj-lt"/>
                <a:ea typeface="Calibri" panose="020F0502020204030204" pitchFamily="34" charset="0"/>
                <a:cs typeface="Times New Roman" panose="02020603050405020304" pitchFamily="18" charset="0"/>
              </a:rPr>
              <a:t>Sklearn</a:t>
            </a:r>
            <a:r>
              <a:rPr lang="en-US" sz="1200" dirty="0">
                <a:effectLst/>
                <a:latin typeface="+mj-lt"/>
                <a:ea typeface="Calibri" panose="020F0502020204030204" pitchFamily="34" charset="0"/>
                <a:cs typeface="Times New Roman" panose="02020603050405020304" pitchFamily="18" charset="0"/>
              </a:rPr>
              <a:t> job (MLP)</a:t>
            </a:r>
          </a:p>
          <a:p>
            <a:pPr marL="800100" marR="0" lvl="1" indent="-342900">
              <a:lnSpc>
                <a:spcPct val="107000"/>
              </a:lnSpc>
              <a:spcBef>
                <a:spcPts val="0"/>
              </a:spcBef>
              <a:spcAft>
                <a:spcPts val="0"/>
              </a:spcAft>
              <a:buFont typeface="Arial" panose="020B0604020202020204" pitchFamily="34" charset="0"/>
              <a:buChar char="•"/>
            </a:pPr>
            <a:r>
              <a:rPr lang="en-US" sz="1200" dirty="0">
                <a:latin typeface="+mj-lt"/>
                <a:ea typeface="Calibri" panose="020F0502020204030204" pitchFamily="34" charset="0"/>
                <a:cs typeface="Times New Roman" panose="02020603050405020304" pitchFamily="18" charset="0"/>
              </a:rPr>
              <a:t>5 Linear learner</a:t>
            </a:r>
          </a:p>
          <a:p>
            <a:pPr marL="800100" marR="0" lvl="1" indent="-342900">
              <a:lnSpc>
                <a:spcPct val="107000"/>
              </a:lnSpc>
              <a:spcBef>
                <a:spcPts val="0"/>
              </a:spcBef>
              <a:spcAft>
                <a:spcPts val="0"/>
              </a:spcAft>
              <a:buFont typeface="Arial" panose="020B0604020202020204" pitchFamily="34" charset="0"/>
              <a:buChar char="•"/>
            </a:pPr>
            <a:r>
              <a:rPr lang="en-US" sz="1200" dirty="0">
                <a:latin typeface="+mj-lt"/>
                <a:ea typeface="Calibri" panose="020F0502020204030204" pitchFamily="34" charset="0"/>
                <a:cs typeface="Times New Roman" panose="02020603050405020304" pitchFamily="18" charset="0"/>
              </a:rPr>
              <a:t>5 Gradient boost</a:t>
            </a:r>
            <a:endParaRPr lang="en-US" sz="1200" dirty="0">
              <a:effectLst/>
              <a:latin typeface="+mj-lt"/>
              <a:ea typeface="Calibri" panose="020F0502020204030204" pitchFamily="34" charset="0"/>
              <a:cs typeface="Times New Roman" panose="02020603050405020304" pitchFamily="18" charset="0"/>
            </a:endParaRPr>
          </a:p>
        </p:txBody>
      </p:sp>
      <p:cxnSp>
        <p:nvCxnSpPr>
          <p:cNvPr id="17" name="Connector: Elbow 16">
            <a:extLst>
              <a:ext uri="{FF2B5EF4-FFF2-40B4-BE49-F238E27FC236}">
                <a16:creationId xmlns:a16="http://schemas.microsoft.com/office/drawing/2014/main" id="{4C61FF6A-3C6D-46FA-9661-48FB81026911}"/>
              </a:ext>
            </a:extLst>
          </p:cNvPr>
          <p:cNvCxnSpPr>
            <a:cxnSpLocks/>
            <a:endCxn id="16" idx="1"/>
          </p:cNvCxnSpPr>
          <p:nvPr/>
        </p:nvCxnSpPr>
        <p:spPr>
          <a:xfrm rot="5400000" flipH="1" flipV="1">
            <a:off x="3966284" y="1628011"/>
            <a:ext cx="1518080" cy="1021789"/>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92FC0612-CFF4-4BCF-9A76-3131E490B546}"/>
              </a:ext>
            </a:extLst>
          </p:cNvPr>
          <p:cNvGraphicFramePr>
            <a:graphicFrameLocks noGrp="1"/>
          </p:cNvGraphicFramePr>
          <p:nvPr>
            <p:extLst>
              <p:ext uri="{D42A27DB-BD31-4B8C-83A1-F6EECF244321}">
                <p14:modId xmlns:p14="http://schemas.microsoft.com/office/powerpoint/2010/main" val="35463696"/>
              </p:ext>
            </p:extLst>
          </p:nvPr>
        </p:nvGraphicFramePr>
        <p:xfrm>
          <a:off x="1161932" y="5237798"/>
          <a:ext cx="4470400" cy="1152525"/>
        </p:xfrm>
        <a:graphic>
          <a:graphicData uri="http://schemas.openxmlformats.org/drawingml/2006/table">
            <a:tbl>
              <a:tblPr>
                <a:effectLst>
                  <a:outerShdw blurRad="63500" sx="102000" sy="102000" algn="ctr" rotWithShape="0">
                    <a:prstClr val="black">
                      <a:alpha val="40000"/>
                    </a:prstClr>
                  </a:outerShdw>
                </a:effectLst>
                <a:tableStyleId>{93D9E636-F366-4EDF-8894-E7955D98C7D7}</a:tableStyleId>
              </a:tblPr>
              <a:tblGrid>
                <a:gridCol w="3860800">
                  <a:extLst>
                    <a:ext uri="{9D8B030D-6E8A-4147-A177-3AD203B41FA5}">
                      <a16:colId xmlns:a16="http://schemas.microsoft.com/office/drawing/2014/main" val="1941093840"/>
                    </a:ext>
                  </a:extLst>
                </a:gridCol>
                <a:gridCol w="609600">
                  <a:extLst>
                    <a:ext uri="{9D8B030D-6E8A-4147-A177-3AD203B41FA5}">
                      <a16:colId xmlns:a16="http://schemas.microsoft.com/office/drawing/2014/main" val="2759811469"/>
                    </a:ext>
                  </a:extLst>
                </a:gridCol>
              </a:tblGrid>
              <a:tr h="200025">
                <a:tc>
                  <a:txBody>
                    <a:bodyPr/>
                    <a:lstStyle/>
                    <a:p>
                      <a:pPr algn="l" fontAlgn="ctr"/>
                      <a:r>
                        <a:rPr lang="en-US" sz="1100" b="1" u="none" strike="noStrike" dirty="0" err="1">
                          <a:effectLst/>
                        </a:rPr>
                        <a:t>JobStatus</a:t>
                      </a:r>
                      <a:r>
                        <a:rPr lang="en-US" sz="1100" b="1" u="none" strike="noStrike" dirty="0">
                          <a:effectLst/>
                        </a:rPr>
                        <a:t>  Secondary Status</a:t>
                      </a:r>
                      <a:endParaRPr lang="en-US" sz="1100" b="1" i="0" u="none" strike="noStrike" dirty="0">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668753606"/>
                  </a:ext>
                </a:extLst>
              </a:tr>
              <a:tr h="190500">
                <a:tc>
                  <a:txBody>
                    <a:bodyPr/>
                    <a:lstStyle/>
                    <a:p>
                      <a:pPr algn="l" fontAlgn="ctr"/>
                      <a:r>
                        <a:rPr lang="en-US" sz="1100" u="none" strike="noStrike">
                          <a:effectLst/>
                        </a:rPr>
                        <a:t>InProgress - AnalyzingData</a:t>
                      </a:r>
                      <a:endParaRPr lang="en-US" sz="1100" b="0" i="0" u="none" strike="noStrike">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r>
                        <a:rPr lang="en-US" sz="1100" u="none" strike="noStrike">
                          <a:effectLst/>
                        </a:rPr>
                        <a:t>12 mins</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935982451"/>
                  </a:ext>
                </a:extLst>
              </a:tr>
              <a:tr h="190500">
                <a:tc>
                  <a:txBody>
                    <a:bodyPr/>
                    <a:lstStyle/>
                    <a:p>
                      <a:pPr algn="l" fontAlgn="ctr"/>
                      <a:r>
                        <a:rPr lang="en-US" sz="1100" u="none" strike="noStrike">
                          <a:effectLst/>
                        </a:rPr>
                        <a:t>InProgress - FeatureEngineering</a:t>
                      </a:r>
                      <a:endParaRPr lang="en-US" sz="1100" b="0" i="0" u="none" strike="noStrike">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r>
                        <a:rPr lang="en-US" sz="1100" u="none" strike="noStrike">
                          <a:effectLst/>
                        </a:rPr>
                        <a:t>10 mins</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838777587"/>
                  </a:ext>
                </a:extLst>
              </a:tr>
              <a:tr h="190500">
                <a:tc>
                  <a:txBody>
                    <a:bodyPr/>
                    <a:lstStyle/>
                    <a:p>
                      <a:pPr algn="l" fontAlgn="ctr"/>
                      <a:r>
                        <a:rPr lang="en-US" sz="1100" u="none" strike="noStrike">
                          <a:effectLst/>
                        </a:rPr>
                        <a:t>InProgress - ModelTuning</a:t>
                      </a:r>
                      <a:endParaRPr lang="en-US" sz="1100" b="0" i="0" u="none" strike="noStrike">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r>
                        <a:rPr lang="en-US" sz="1100" u="none" strike="noStrike">
                          <a:effectLst/>
                        </a:rPr>
                        <a:t>11 mins</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943025639"/>
                  </a:ext>
                </a:extLst>
              </a:tr>
              <a:tr h="190500">
                <a:tc>
                  <a:txBody>
                    <a:bodyPr/>
                    <a:lstStyle/>
                    <a:p>
                      <a:pPr algn="l" fontAlgn="ctr"/>
                      <a:r>
                        <a:rPr lang="en-US" sz="1100" u="none" strike="noStrike">
                          <a:effectLst/>
                        </a:rPr>
                        <a:t>InProgress - GeneratingExplainabilityReport</a:t>
                      </a:r>
                      <a:endParaRPr lang="en-US" sz="1100" b="0" i="0" u="none" strike="noStrike">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r>
                        <a:rPr lang="en-US" sz="1100" u="none" strike="noStrike">
                          <a:effectLst/>
                        </a:rPr>
                        <a:t>9 mins</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510542253"/>
                  </a:ext>
                </a:extLst>
              </a:tr>
              <a:tr h="190500">
                <a:tc>
                  <a:txBody>
                    <a:bodyPr/>
                    <a:lstStyle/>
                    <a:p>
                      <a:pPr algn="l" fontAlgn="ctr"/>
                      <a:r>
                        <a:rPr lang="en-US" sz="1100" u="none" strike="noStrike">
                          <a:effectLst/>
                        </a:rPr>
                        <a:t>InProgress - GeneratingModelInsightsReport</a:t>
                      </a:r>
                      <a:endParaRPr lang="en-US" sz="1100" b="0" i="0" u="none" strike="noStrike">
                        <a:solidFill>
                          <a:srgbClr val="000000"/>
                        </a:solidFill>
                        <a:effectLst/>
                        <a:latin typeface="Courier New" panose="02070309020205020404" pitchFamily="49" charset="0"/>
                      </a:endParaRPr>
                    </a:p>
                  </a:txBody>
                  <a:tcPr marL="9525" marR="9525" marT="9525" marB="0" anchor="ctr">
                    <a:solidFill>
                      <a:schemeClr val="bg1"/>
                    </a:solidFill>
                  </a:tcPr>
                </a:tc>
                <a:tc>
                  <a:txBody>
                    <a:bodyPr/>
                    <a:lstStyle/>
                    <a:p>
                      <a:pPr algn="l" fontAlgn="b"/>
                      <a:r>
                        <a:rPr lang="en-US" sz="1100" u="none" strike="noStrike" dirty="0">
                          <a:effectLst/>
                        </a:rPr>
                        <a:t>13 mins</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862188605"/>
                  </a:ext>
                </a:extLst>
              </a:tr>
            </a:tbl>
          </a:graphicData>
        </a:graphic>
      </p:graphicFrame>
    </p:spTree>
    <p:extLst>
      <p:ext uri="{BB962C8B-B14F-4D97-AF65-F5344CB8AC3E}">
        <p14:creationId xmlns:p14="http://schemas.microsoft.com/office/powerpoint/2010/main" val="2262444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002F96C1-D4B3-4822-B75D-2B056EEC938D}"/>
              </a:ext>
            </a:extLst>
          </p:cNvPr>
          <p:cNvSpPr txBox="1">
            <a:spLocks/>
          </p:cNvSpPr>
          <p:nvPr/>
        </p:nvSpPr>
        <p:spPr>
          <a:xfrm>
            <a:off x="599224" y="570156"/>
            <a:ext cx="10341684" cy="83954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anose="02020603050405020304" pitchFamily="18" charset="0"/>
                <a:cs typeface="Times" panose="02020603050405020304" pitchFamily="18" charset="0"/>
              </a:rPr>
              <a:t>Comparison</a:t>
            </a:r>
          </a:p>
        </p:txBody>
      </p:sp>
      <p:pic>
        <p:nvPicPr>
          <p:cNvPr id="11" name="Google Shape;233;gb065a87145_0_116">
            <a:extLst>
              <a:ext uri="{FF2B5EF4-FFF2-40B4-BE49-F238E27FC236}">
                <a16:creationId xmlns:a16="http://schemas.microsoft.com/office/drawing/2014/main" id="{C2AF156E-E9AA-4B45-8017-4F1277B86C5B}"/>
              </a:ext>
            </a:extLst>
          </p:cNvPr>
          <p:cNvPicPr preferRelativeResize="0"/>
          <p:nvPr/>
        </p:nvPicPr>
        <p:blipFill>
          <a:blip r:embed="rId2">
            <a:alphaModFix/>
          </a:blip>
          <a:stretch>
            <a:fillRect/>
          </a:stretch>
        </p:blipFill>
        <p:spPr>
          <a:xfrm>
            <a:off x="9246214" y="1577814"/>
            <a:ext cx="2945786" cy="2163866"/>
          </a:xfrm>
          <a:prstGeom prst="rect">
            <a:avLst/>
          </a:prstGeom>
          <a:noFill/>
          <a:ln>
            <a:noFill/>
          </a:ln>
        </p:spPr>
      </p:pic>
      <p:pic>
        <p:nvPicPr>
          <p:cNvPr id="12" name="Google Shape;216;gb065a87145_0_95">
            <a:extLst>
              <a:ext uri="{FF2B5EF4-FFF2-40B4-BE49-F238E27FC236}">
                <a16:creationId xmlns:a16="http://schemas.microsoft.com/office/drawing/2014/main" id="{0710D346-C51C-4D34-95A7-FD469C754169}"/>
              </a:ext>
            </a:extLst>
          </p:cNvPr>
          <p:cNvPicPr preferRelativeResize="0"/>
          <p:nvPr/>
        </p:nvPicPr>
        <p:blipFill rotWithShape="1">
          <a:blip r:embed="rId3">
            <a:alphaModFix/>
          </a:blip>
          <a:srcRect t="6550" r="18063" b="16204"/>
          <a:stretch/>
        </p:blipFill>
        <p:spPr>
          <a:xfrm>
            <a:off x="6309809" y="1577815"/>
            <a:ext cx="2945785" cy="2163865"/>
          </a:xfrm>
          <a:prstGeom prst="rect">
            <a:avLst/>
          </a:prstGeom>
          <a:noFill/>
          <a:ln>
            <a:noFill/>
          </a:ln>
        </p:spPr>
      </p:pic>
      <p:pic>
        <p:nvPicPr>
          <p:cNvPr id="14" name="Picture 13">
            <a:extLst>
              <a:ext uri="{FF2B5EF4-FFF2-40B4-BE49-F238E27FC236}">
                <a16:creationId xmlns:a16="http://schemas.microsoft.com/office/drawing/2014/main" id="{99CD648D-8920-4361-943B-7B50BCC2F8E3}"/>
              </a:ext>
            </a:extLst>
          </p:cNvPr>
          <p:cNvPicPr>
            <a:picLocks noChangeAspect="1"/>
          </p:cNvPicPr>
          <p:nvPr/>
        </p:nvPicPr>
        <p:blipFill>
          <a:blip r:embed="rId4"/>
          <a:stretch>
            <a:fillRect/>
          </a:stretch>
        </p:blipFill>
        <p:spPr>
          <a:xfrm>
            <a:off x="754936" y="1577814"/>
            <a:ext cx="3395034" cy="2546276"/>
          </a:xfrm>
          <a:prstGeom prst="rect">
            <a:avLst/>
          </a:prstGeom>
        </p:spPr>
      </p:pic>
    </p:spTree>
    <p:extLst>
      <p:ext uri="{BB962C8B-B14F-4D97-AF65-F5344CB8AC3E}">
        <p14:creationId xmlns:p14="http://schemas.microsoft.com/office/powerpoint/2010/main" val="4010032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A48403-5BDF-49E5-8735-EFDE195C2449}"/>
              </a:ext>
            </a:extLst>
          </p:cNvPr>
          <p:cNvPicPr>
            <a:picLocks noChangeAspect="1"/>
          </p:cNvPicPr>
          <p:nvPr/>
        </p:nvPicPr>
        <p:blipFill>
          <a:blip r:embed="rId2"/>
          <a:stretch>
            <a:fillRect/>
          </a:stretch>
        </p:blipFill>
        <p:spPr>
          <a:xfrm>
            <a:off x="599224" y="1508173"/>
            <a:ext cx="8463737" cy="3640603"/>
          </a:xfrm>
          <a:prstGeom prst="rect">
            <a:avLst/>
          </a:prstGeom>
        </p:spPr>
      </p:pic>
      <p:sp>
        <p:nvSpPr>
          <p:cNvPr id="9" name="Title 2">
            <a:extLst>
              <a:ext uri="{FF2B5EF4-FFF2-40B4-BE49-F238E27FC236}">
                <a16:creationId xmlns:a16="http://schemas.microsoft.com/office/drawing/2014/main" id="{F0B51010-7EB9-45FB-81B9-4C667D6C2BF1}"/>
              </a:ext>
            </a:extLst>
          </p:cNvPr>
          <p:cNvSpPr txBox="1">
            <a:spLocks/>
          </p:cNvSpPr>
          <p:nvPr/>
        </p:nvSpPr>
        <p:spPr>
          <a:xfrm>
            <a:off x="599224" y="570156"/>
            <a:ext cx="10341684" cy="83954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anose="02020603050405020304" pitchFamily="18" charset="0"/>
                <a:cs typeface="Times" panose="02020603050405020304" pitchFamily="18" charset="0"/>
              </a:rPr>
              <a:t>The auto-pilot flow</a:t>
            </a:r>
          </a:p>
        </p:txBody>
      </p:sp>
      <p:pic>
        <p:nvPicPr>
          <p:cNvPr id="11" name="Picture 10">
            <a:extLst>
              <a:ext uri="{FF2B5EF4-FFF2-40B4-BE49-F238E27FC236}">
                <a16:creationId xmlns:a16="http://schemas.microsoft.com/office/drawing/2014/main" id="{33DA0EB2-C508-428B-A2A0-27802494F52E}"/>
              </a:ext>
            </a:extLst>
          </p:cNvPr>
          <p:cNvPicPr>
            <a:picLocks noChangeAspect="1"/>
          </p:cNvPicPr>
          <p:nvPr/>
        </p:nvPicPr>
        <p:blipFill>
          <a:blip r:embed="rId3"/>
          <a:stretch>
            <a:fillRect/>
          </a:stretch>
        </p:blipFill>
        <p:spPr>
          <a:xfrm>
            <a:off x="9481625" y="346430"/>
            <a:ext cx="2710375" cy="1795623"/>
          </a:xfrm>
          <a:prstGeom prst="rect">
            <a:avLst/>
          </a:prstGeom>
        </p:spPr>
      </p:pic>
      <p:sp>
        <p:nvSpPr>
          <p:cNvPr id="12" name="TextBox 11">
            <a:extLst>
              <a:ext uri="{FF2B5EF4-FFF2-40B4-BE49-F238E27FC236}">
                <a16:creationId xmlns:a16="http://schemas.microsoft.com/office/drawing/2014/main" id="{B37E68AE-DA94-4845-940E-ED2548B9C18F}"/>
              </a:ext>
            </a:extLst>
          </p:cNvPr>
          <p:cNvSpPr txBox="1"/>
          <p:nvPr/>
        </p:nvSpPr>
        <p:spPr>
          <a:xfrm>
            <a:off x="9331241" y="2142053"/>
            <a:ext cx="2997937" cy="307777"/>
          </a:xfrm>
          <a:prstGeom prst="rect">
            <a:avLst/>
          </a:prstGeom>
          <a:noFill/>
        </p:spPr>
        <p:txBody>
          <a:bodyPr wrap="none" rtlCol="0">
            <a:spAutoFit/>
          </a:bodyPr>
          <a:lstStyle/>
          <a:p>
            <a:r>
              <a:rPr lang="en-US" dirty="0"/>
              <a:t>https://arxiv.org/pdf/2012.08483.pdf</a:t>
            </a:r>
          </a:p>
        </p:txBody>
      </p:sp>
    </p:spTree>
    <p:extLst>
      <p:ext uri="{BB962C8B-B14F-4D97-AF65-F5344CB8AC3E}">
        <p14:creationId xmlns:p14="http://schemas.microsoft.com/office/powerpoint/2010/main" val="1160698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3540914"/>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7745505"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103566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r>
              <a:rPr lang="en-US" sz="3600" b="1" dirty="0">
                <a:solidFill>
                  <a:srgbClr val="0070C0"/>
                </a:solidFill>
                <a:latin typeface="Times" pitchFamily="2" charset="0"/>
                <a:ea typeface="Calibri"/>
                <a:cs typeface="Calibri"/>
                <a:sym typeface="Calibri"/>
              </a:rPr>
              <a:t>Introduction</a:t>
            </a:r>
            <a:endParaRPr sz="3600" b="1" dirty="0">
              <a:solidFill>
                <a:srgbClr val="0070C0"/>
              </a:solidFill>
              <a:latin typeface="Times" pitchFamily="2" charset="0"/>
              <a:ea typeface="Calibri"/>
              <a:cs typeface="Calibri"/>
              <a:sym typeface="Calibri"/>
            </a:endParaRPr>
          </a:p>
        </p:txBody>
      </p:sp>
      <p:sp>
        <p:nvSpPr>
          <p:cNvPr id="61" name="Google Shape;61;p3"/>
          <p:cNvSpPr txBox="1">
            <a:spLocks noGrp="1"/>
          </p:cNvSpPr>
          <p:nvPr>
            <p:ph type="body" idx="4294967295"/>
          </p:nvPr>
        </p:nvSpPr>
        <p:spPr>
          <a:xfrm>
            <a:off x="211832" y="1362075"/>
            <a:ext cx="7384722" cy="4133850"/>
          </a:xfrm>
          <a:prstGeom prst="rect">
            <a:avLst/>
          </a:prstGeom>
          <a:noFill/>
          <a:ln>
            <a:noFill/>
          </a:ln>
        </p:spPr>
        <p:txBody>
          <a:bodyPr spcFirstLastPara="1" wrap="square" lIns="91425" tIns="45700" rIns="91425" bIns="45700" anchor="t" anchorCtr="0">
            <a:noAutofit/>
          </a:bodyPr>
          <a:lstStyle/>
          <a:p>
            <a:pPr marL="571500" indent="-361950" algn="just">
              <a:buClr>
                <a:srgbClr val="0070C0"/>
              </a:buClr>
              <a:buSzPts val="2700"/>
              <a:buFont typeface="Wingdings" panose="05000000000000000000" pitchFamily="2" charset="2"/>
              <a:buChar char="§"/>
            </a:pPr>
            <a:r>
              <a:rPr lang="en-US" sz="2300" dirty="0">
                <a:solidFill>
                  <a:schemeClr val="dk1"/>
                </a:solidFill>
                <a:latin typeface="Times" pitchFamily="2" charset="0"/>
                <a:ea typeface="Calibri"/>
                <a:cs typeface="Calibri"/>
                <a:sym typeface="Calibri"/>
              </a:rPr>
              <a:t>According to the FBI, credit card fraud is the unauthorized use of a credit or debit card, or similar payment tool (ACH, EFT, recurring charge, etc.), to fraudulently obtain money or property. Credit and debit card numbers can be stolen from unsecured websites or can be obtained in an identity theft scheme.</a:t>
            </a:r>
            <a:endParaRPr sz="2300" dirty="0">
              <a:solidFill>
                <a:schemeClr val="dk1"/>
              </a:solidFill>
              <a:latin typeface="Times" pitchFamily="2" charset="0"/>
              <a:ea typeface="Calibri"/>
              <a:cs typeface="Calibri"/>
              <a:sym typeface="Calibri"/>
            </a:endParaRPr>
          </a:p>
          <a:p>
            <a:pPr marL="800100" indent="-342900" algn="just">
              <a:buClr>
                <a:srgbClr val="0070C0"/>
              </a:buClr>
              <a:buFont typeface="Wingdings" panose="05000000000000000000" pitchFamily="2" charset="2"/>
              <a:buChar char="§"/>
            </a:pPr>
            <a:endParaRPr sz="2300" dirty="0">
              <a:solidFill>
                <a:schemeClr val="dk1"/>
              </a:solidFill>
              <a:latin typeface="Times" pitchFamily="2" charset="0"/>
              <a:ea typeface="Calibri"/>
              <a:cs typeface="Calibri"/>
              <a:sym typeface="Calibri"/>
            </a:endParaRPr>
          </a:p>
          <a:p>
            <a:pPr marL="571500" indent="-361950" algn="just">
              <a:buClr>
                <a:srgbClr val="0070C0"/>
              </a:buClr>
              <a:buSzPts val="2700"/>
              <a:buFont typeface="Wingdings" panose="05000000000000000000" pitchFamily="2" charset="2"/>
              <a:buChar char="§"/>
            </a:pPr>
            <a:r>
              <a:rPr lang="en-US" sz="2300" dirty="0">
                <a:solidFill>
                  <a:schemeClr val="dk1"/>
                </a:solidFill>
                <a:latin typeface="Times" pitchFamily="2" charset="0"/>
                <a:ea typeface="Calibri"/>
                <a:cs typeface="Calibri"/>
                <a:sym typeface="Calibri"/>
              </a:rPr>
              <a:t>It is important that credit card companies are able to recognize fraudulent credit card transactions so that customers are not charged for items that they did not purchase.</a:t>
            </a:r>
            <a:endParaRPr sz="2300" dirty="0">
              <a:solidFill>
                <a:schemeClr val="dk1"/>
              </a:solidFill>
              <a:latin typeface="Times" pitchFamily="2" charset="0"/>
              <a:ea typeface="Calibri"/>
              <a:cs typeface="Calibri"/>
              <a:sym typeface="Calibri"/>
            </a:endParaRPr>
          </a:p>
          <a:p>
            <a:pPr marL="0" indent="0">
              <a:lnSpc>
                <a:spcPct val="115000"/>
              </a:lnSpc>
              <a:spcBef>
                <a:spcPts val="1200"/>
              </a:spcBef>
              <a:spcAft>
                <a:spcPts val="1200"/>
              </a:spcAft>
              <a:buClr>
                <a:schemeClr val="dk1"/>
              </a:buClr>
              <a:buSzPts val="1100"/>
            </a:pPr>
            <a:endParaRPr sz="1400" dirty="0">
              <a:solidFill>
                <a:schemeClr val="dk1"/>
              </a:solidFill>
              <a:latin typeface="Times" pitchFamily="2" charset="0"/>
              <a:ea typeface="Calibri"/>
              <a:cs typeface="Calibri"/>
              <a:sym typeface="Calibri"/>
            </a:endParaRPr>
          </a:p>
        </p:txBody>
      </p:sp>
      <p:pic>
        <p:nvPicPr>
          <p:cNvPr id="3" name="Picture 2">
            <a:extLst>
              <a:ext uri="{FF2B5EF4-FFF2-40B4-BE49-F238E27FC236}">
                <a16:creationId xmlns:a16="http://schemas.microsoft.com/office/drawing/2014/main" id="{BC9CA0A7-9889-4FBB-AE1A-4CB70BEA02E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8788" l="9725" r="89725">
                        <a14:foregroundMark x1="80734" y1="94848" x2="32844" y2="87576"/>
                        <a14:foregroundMark x1="32844" y1="87576" x2="22202" y2="94242"/>
                        <a14:foregroundMark x1="22202" y1="94242" x2="22018" y2="95758"/>
                        <a14:foregroundMark x1="57982" y1="96667" x2="29908" y2="98788"/>
                        <a14:foregroundMark x1="20734" y1="95758" x2="28991" y2="97576"/>
                      </a14:backgroundRemoval>
                    </a14:imgEffect>
                  </a14:imgLayer>
                </a14:imgProps>
              </a:ext>
            </a:extLst>
          </a:blip>
          <a:stretch>
            <a:fillRect/>
          </a:stretch>
        </p:blipFill>
        <p:spPr>
          <a:xfrm>
            <a:off x="7453458" y="1362075"/>
            <a:ext cx="5191125" cy="3143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Django | Starting and configuring </a:t>
            </a:r>
          </a:p>
        </p:txBody>
      </p:sp>
      <p:sp>
        <p:nvSpPr>
          <p:cNvPr id="14" name="Rectangle 13">
            <a:extLst>
              <a:ext uri="{FF2B5EF4-FFF2-40B4-BE49-F238E27FC236}">
                <a16:creationId xmlns:a16="http://schemas.microsoft.com/office/drawing/2014/main" id="{21D21199-6DE3-47B0-9CCA-B3C6BA96D713}"/>
              </a:ext>
            </a:extLst>
          </p:cNvPr>
          <p:cNvSpPr/>
          <p:nvPr/>
        </p:nvSpPr>
        <p:spPr>
          <a:xfrm>
            <a:off x="667995" y="1601397"/>
            <a:ext cx="9429012" cy="1077218"/>
          </a:xfrm>
          <a:prstGeom prst="rect">
            <a:avLst/>
          </a:prstGeom>
        </p:spPr>
        <p:txBody>
          <a:bodyPr wrap="square">
            <a:spAutoFit/>
          </a:bodyPr>
          <a:lstStyle/>
          <a:p>
            <a:r>
              <a:rPr lang="en-US" sz="1600" dirty="0"/>
              <a:t>1- </a:t>
            </a:r>
            <a:r>
              <a:rPr lang="en-US" sz="1600" dirty="0" err="1"/>
              <a:t>ssh</a:t>
            </a:r>
            <a:r>
              <a:rPr lang="en-US" sz="1600" dirty="0"/>
              <a:t> -</a:t>
            </a:r>
            <a:r>
              <a:rPr lang="en-US" sz="1600" dirty="0" err="1"/>
              <a:t>i</a:t>
            </a:r>
            <a:r>
              <a:rPr lang="en-US" sz="1600" dirty="0"/>
              <a:t> "VPC-MOJAHID-</a:t>
            </a:r>
            <a:r>
              <a:rPr lang="en-US" sz="1600" dirty="0" err="1"/>
              <a:t>PRI.pem</a:t>
            </a:r>
            <a:r>
              <a:rPr lang="en-US" sz="1600" dirty="0"/>
              <a:t>" ubuntu@ec2-100-26-215-145.compute-1.amazonaws.com</a:t>
            </a:r>
          </a:p>
          <a:p>
            <a:r>
              <a:rPr lang="en-US" sz="1600" dirty="0"/>
              <a:t>2- source </a:t>
            </a:r>
            <a:r>
              <a:rPr lang="en-US" sz="1600" dirty="0" err="1"/>
              <a:t>venv</a:t>
            </a:r>
            <a:r>
              <a:rPr lang="en-US" sz="1600" dirty="0"/>
              <a:t>/bin/activate</a:t>
            </a:r>
          </a:p>
          <a:p>
            <a:r>
              <a:rPr lang="en-US" sz="1600" dirty="0"/>
              <a:t>3- python </a:t>
            </a:r>
            <a:r>
              <a:rPr lang="en-US" sz="1600" dirty="0" err="1"/>
              <a:t>manage.py</a:t>
            </a:r>
            <a:r>
              <a:rPr lang="en-US" sz="1600" dirty="0"/>
              <a:t> </a:t>
            </a:r>
            <a:r>
              <a:rPr lang="en-US" sz="1600" dirty="0" err="1"/>
              <a:t>runserver</a:t>
            </a:r>
            <a:r>
              <a:rPr lang="en-US" sz="1600" dirty="0"/>
              <a:t> 0:8000</a:t>
            </a:r>
          </a:p>
          <a:p>
            <a:endParaRPr lang="en-US" sz="1600" dirty="0"/>
          </a:p>
        </p:txBody>
      </p:sp>
      <p:pic>
        <p:nvPicPr>
          <p:cNvPr id="15" name="Picture 14">
            <a:extLst>
              <a:ext uri="{FF2B5EF4-FFF2-40B4-BE49-F238E27FC236}">
                <a16:creationId xmlns:a16="http://schemas.microsoft.com/office/drawing/2014/main" id="{CA295D65-060D-444E-AAB8-0927CA5E7E81}"/>
              </a:ext>
            </a:extLst>
          </p:cNvPr>
          <p:cNvPicPr>
            <a:picLocks noChangeAspect="1"/>
          </p:cNvPicPr>
          <p:nvPr/>
        </p:nvPicPr>
        <p:blipFill>
          <a:blip r:embed="rId3"/>
          <a:stretch>
            <a:fillRect/>
          </a:stretch>
        </p:blipFill>
        <p:spPr>
          <a:xfrm>
            <a:off x="2405833" y="3210545"/>
            <a:ext cx="9010814" cy="1932965"/>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17739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5" name="Google Shape;93;p4">
            <a:extLst>
              <a:ext uri="{FF2B5EF4-FFF2-40B4-BE49-F238E27FC236}">
                <a16:creationId xmlns:a16="http://schemas.microsoft.com/office/drawing/2014/main" id="{D8C47AFC-1B15-4A89-8D5F-465A9A073023}"/>
              </a:ext>
            </a:extLst>
          </p:cNvPr>
          <p:cNvSpPr txBox="1">
            <a:spLocks/>
          </p:cNvSpPr>
          <p:nvPr/>
        </p:nvSpPr>
        <p:spPr>
          <a:xfrm>
            <a:off x="539635" y="290676"/>
            <a:ext cx="9429012"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Django | Final page</a:t>
            </a:r>
          </a:p>
        </p:txBody>
      </p:sp>
      <p:pic>
        <p:nvPicPr>
          <p:cNvPr id="6" name="Picture 5">
            <a:extLst>
              <a:ext uri="{FF2B5EF4-FFF2-40B4-BE49-F238E27FC236}">
                <a16:creationId xmlns:a16="http://schemas.microsoft.com/office/drawing/2014/main" id="{A2733C3A-A347-4606-824A-0953C0F5B868}"/>
              </a:ext>
            </a:extLst>
          </p:cNvPr>
          <p:cNvPicPr>
            <a:picLocks noChangeAspect="1"/>
          </p:cNvPicPr>
          <p:nvPr/>
        </p:nvPicPr>
        <p:blipFill>
          <a:blip r:embed="rId3"/>
          <a:stretch>
            <a:fillRect/>
          </a:stretch>
        </p:blipFill>
        <p:spPr>
          <a:xfrm>
            <a:off x="539635" y="1203419"/>
            <a:ext cx="7066148" cy="4451162"/>
          </a:xfrm>
          <a:prstGeom prst="rect">
            <a:avLst/>
          </a:prstGeom>
        </p:spPr>
      </p:pic>
    </p:spTree>
    <p:extLst>
      <p:ext uri="{BB962C8B-B14F-4D97-AF65-F5344CB8AC3E}">
        <p14:creationId xmlns:p14="http://schemas.microsoft.com/office/powerpoint/2010/main" val="2837626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3948877"/>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7745505"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1065480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3948877"/>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7745505"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4081071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4"/>
          <p:cNvSpPr txBox="1">
            <a:spLocks noGrp="1"/>
          </p:cNvSpPr>
          <p:nvPr>
            <p:ph type="title"/>
          </p:nvPr>
        </p:nvSpPr>
        <p:spPr>
          <a:xfrm>
            <a:off x="441161" y="475151"/>
            <a:ext cx="7756200" cy="760200"/>
          </a:xfrm>
          <a:prstGeom prst="rect">
            <a:avLst/>
          </a:prstGeom>
          <a:noFill/>
          <a:ln>
            <a:noFill/>
          </a:ln>
        </p:spPr>
        <p:txBody>
          <a:bodyPr spcFirstLastPara="1" wrap="square" lIns="91425" tIns="45700" rIns="91425" bIns="45700" anchor="t" anchorCtr="0">
            <a:noAutofit/>
          </a:bodyPr>
          <a:lstStyle/>
          <a:p>
            <a:pPr>
              <a:buClr>
                <a:srgbClr val="000000"/>
              </a:buClr>
            </a:pPr>
            <a:r>
              <a:rPr lang="en-US" sz="3600" dirty="0">
                <a:solidFill>
                  <a:srgbClr val="0070C0"/>
                </a:solidFill>
                <a:latin typeface="Times" pitchFamily="2" charset="0"/>
                <a:cs typeface="Calibri"/>
                <a:sym typeface="Calibri"/>
              </a:rPr>
              <a:t>Conclusion</a:t>
            </a:r>
            <a:endParaRPr sz="3600" dirty="0">
              <a:solidFill>
                <a:srgbClr val="0070C0"/>
              </a:solidFill>
              <a:latin typeface="Times" pitchFamily="2" charset="0"/>
              <a:cs typeface="Calibri"/>
              <a:sym typeface="Calibri"/>
            </a:endParaRPr>
          </a:p>
        </p:txBody>
      </p:sp>
      <p:sp>
        <p:nvSpPr>
          <p:cNvPr id="94" name="Google Shape;94;p4"/>
          <p:cNvSpPr txBox="1">
            <a:spLocks noGrp="1"/>
          </p:cNvSpPr>
          <p:nvPr>
            <p:ph type="body" idx="1"/>
          </p:nvPr>
        </p:nvSpPr>
        <p:spPr>
          <a:xfrm>
            <a:off x="328620" y="1350600"/>
            <a:ext cx="10292488" cy="4156800"/>
          </a:xfrm>
          <a:prstGeom prst="rect">
            <a:avLst/>
          </a:prstGeom>
          <a:noFill/>
          <a:ln>
            <a:noFill/>
          </a:ln>
        </p:spPr>
        <p:txBody>
          <a:bodyPr spcFirstLastPara="1" wrap="square" lIns="91425" tIns="45700" rIns="91425" bIns="45700" anchor="t" anchorCtr="0">
            <a:noAutofit/>
          </a:bodyPr>
          <a:lstStyle/>
          <a:p>
            <a:pPr marL="571500" indent="-361950" algn="just">
              <a:spcBef>
                <a:spcPts val="0"/>
              </a:spcBef>
              <a:buClr>
                <a:srgbClr val="0070C0"/>
              </a:buClr>
              <a:buSzPts val="2700"/>
              <a:buFont typeface="Wingdings" panose="05000000000000000000" pitchFamily="2" charset="2"/>
              <a:buChar char="§"/>
            </a:pPr>
            <a:r>
              <a:rPr lang="en-US" dirty="0">
                <a:solidFill>
                  <a:schemeClr val="dk1"/>
                </a:solidFill>
                <a:latin typeface="Times" pitchFamily="2" charset="0"/>
                <a:cs typeface="Calibri"/>
                <a:sym typeface="Calibri"/>
              </a:rPr>
              <a:t>AWS offers a very long list of great application with very intuitive interface but the question is when to use AWS vs other options</a:t>
            </a:r>
          </a:p>
          <a:p>
            <a:pPr marL="571500" indent="-361950" algn="just">
              <a:spcBef>
                <a:spcPts val="0"/>
              </a:spcBef>
              <a:buClr>
                <a:srgbClr val="0070C0"/>
              </a:buClr>
              <a:buSzPts val="2700"/>
              <a:buFont typeface="Wingdings" panose="05000000000000000000" pitchFamily="2" charset="2"/>
              <a:buChar char="§"/>
            </a:pPr>
            <a:r>
              <a:rPr lang="en-US" dirty="0">
                <a:solidFill>
                  <a:schemeClr val="dk1"/>
                </a:solidFill>
                <a:latin typeface="Times" pitchFamily="2" charset="0"/>
                <a:cs typeface="Calibri"/>
                <a:sym typeface="Calibri"/>
              </a:rPr>
              <a:t>Based on our experience, we concluded that:</a:t>
            </a:r>
          </a:p>
          <a:p>
            <a:pPr marL="209550" indent="0" algn="just">
              <a:spcBef>
                <a:spcPts val="0"/>
              </a:spcBef>
              <a:buClr>
                <a:srgbClr val="0070C0"/>
              </a:buClr>
              <a:buSzPts val="2700"/>
            </a:pPr>
            <a:endParaRPr lang="en-US" dirty="0">
              <a:solidFill>
                <a:schemeClr val="dk1"/>
              </a:solidFill>
              <a:latin typeface="Times" pitchFamily="2" charset="0"/>
              <a:cs typeface="Calibri"/>
              <a:sym typeface="Calibri"/>
            </a:endParaRPr>
          </a:p>
          <a:p>
            <a:pPr marL="1028700" lvl="1" indent="-361950" algn="just">
              <a:spcBef>
                <a:spcPts val="0"/>
              </a:spcBef>
              <a:buClr>
                <a:srgbClr val="0070C0"/>
              </a:buClr>
              <a:buSzPts val="2700"/>
              <a:buFont typeface="Wingdings" panose="05000000000000000000" pitchFamily="2" charset="2"/>
              <a:buChar char="§"/>
            </a:pPr>
            <a:r>
              <a:rPr lang="en-US" sz="2400" dirty="0">
                <a:solidFill>
                  <a:schemeClr val="dk1"/>
                </a:solidFill>
                <a:latin typeface="Times" pitchFamily="2" charset="0"/>
                <a:cs typeface="Calibri"/>
                <a:sym typeface="Calibri"/>
              </a:rPr>
              <a:t>Common business problems can be easily utilized via AWS services (i.e. </a:t>
            </a:r>
            <a:r>
              <a:rPr lang="en-US" sz="2400" dirty="0" err="1">
                <a:solidFill>
                  <a:schemeClr val="dk1"/>
                </a:solidFill>
                <a:latin typeface="Times" pitchFamily="2" charset="0"/>
                <a:cs typeface="Calibri"/>
                <a:sym typeface="Calibri"/>
              </a:rPr>
              <a:t>Sagemaker</a:t>
            </a:r>
            <a:r>
              <a:rPr lang="en-US" sz="2400" dirty="0">
                <a:solidFill>
                  <a:schemeClr val="dk1"/>
                </a:solidFill>
                <a:latin typeface="Times" pitchFamily="2" charset="0"/>
                <a:cs typeface="Calibri"/>
                <a:sym typeface="Calibri"/>
              </a:rPr>
              <a:t> auto-pilot) to leverage AWS fast pipeline setup and good performing models</a:t>
            </a:r>
          </a:p>
          <a:p>
            <a:pPr marL="1028700" lvl="1" indent="-361950" algn="just">
              <a:spcBef>
                <a:spcPts val="0"/>
              </a:spcBef>
              <a:buClr>
                <a:srgbClr val="0070C0"/>
              </a:buClr>
              <a:buSzPts val="2700"/>
              <a:buFont typeface="Wingdings" panose="05000000000000000000" pitchFamily="2" charset="2"/>
              <a:buChar char="§"/>
            </a:pPr>
            <a:r>
              <a:rPr lang="en-US" sz="2400" dirty="0">
                <a:solidFill>
                  <a:schemeClr val="dk1"/>
                </a:solidFill>
                <a:latin typeface="Times" pitchFamily="2" charset="0"/>
                <a:cs typeface="Calibri"/>
                <a:sym typeface="Calibri"/>
              </a:rPr>
              <a:t>Critical systems, untapped problems or research problems might require more hands-on to ensure that proper parameters are selected</a:t>
            </a:r>
          </a:p>
          <a:p>
            <a:pPr marL="1028700" lvl="1" indent="-361950" algn="just">
              <a:spcBef>
                <a:spcPts val="0"/>
              </a:spcBef>
              <a:buClr>
                <a:srgbClr val="0070C0"/>
              </a:buClr>
              <a:buSzPts val="2700"/>
              <a:buFont typeface="Wingdings" panose="05000000000000000000" pitchFamily="2" charset="2"/>
              <a:buChar char="§"/>
            </a:pPr>
            <a:r>
              <a:rPr lang="en-US" sz="2400" dirty="0">
                <a:solidFill>
                  <a:schemeClr val="dk1"/>
                </a:solidFill>
                <a:latin typeface="Times" pitchFamily="2" charset="0"/>
                <a:cs typeface="Calibri"/>
                <a:sym typeface="Calibri"/>
              </a:rPr>
              <a:t>Resources has to be analyzed in depth to evaluate right decisions  </a:t>
            </a:r>
            <a:endParaRPr sz="2400" dirty="0">
              <a:solidFill>
                <a:schemeClr val="dk1"/>
              </a:solidFill>
              <a:latin typeface="Times" pitchFamily="2" charset="0"/>
              <a:cs typeface="Calibri"/>
              <a:sym typeface="Calibri"/>
            </a:endParaRPr>
          </a:p>
        </p:txBody>
      </p:sp>
    </p:spTree>
    <p:extLst>
      <p:ext uri="{BB962C8B-B14F-4D97-AF65-F5344CB8AC3E}">
        <p14:creationId xmlns:p14="http://schemas.microsoft.com/office/powerpoint/2010/main" val="1884080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AFB635-981B-4DFF-A199-7D385D96C16E}"/>
              </a:ext>
            </a:extLst>
          </p:cNvPr>
          <p:cNvSpPr>
            <a:spLocks noGrp="1"/>
          </p:cNvSpPr>
          <p:nvPr>
            <p:ph type="title"/>
          </p:nvPr>
        </p:nvSpPr>
        <p:spPr>
          <a:xfrm>
            <a:off x="753709" y="2901875"/>
            <a:ext cx="3579140" cy="1054250"/>
          </a:xfrm>
        </p:spPr>
        <p:txBody>
          <a:bodyPr/>
          <a:lstStyle/>
          <a:p>
            <a:r>
              <a:rPr lang="en-US" dirty="0"/>
              <a:t>Questions ?</a:t>
            </a:r>
          </a:p>
        </p:txBody>
      </p:sp>
      <p:pic>
        <p:nvPicPr>
          <p:cNvPr id="4" name="Picture 3">
            <a:extLst>
              <a:ext uri="{FF2B5EF4-FFF2-40B4-BE49-F238E27FC236}">
                <a16:creationId xmlns:a16="http://schemas.microsoft.com/office/drawing/2014/main" id="{555F8C9F-DFFC-48DA-8211-25D5BC97C0B7}"/>
              </a:ext>
            </a:extLst>
          </p:cNvPr>
          <p:cNvPicPr>
            <a:picLocks noChangeAspect="1"/>
          </p:cNvPicPr>
          <p:nvPr/>
        </p:nvPicPr>
        <p:blipFill>
          <a:blip r:embed="rId2"/>
          <a:stretch>
            <a:fillRect/>
          </a:stretch>
        </p:blipFill>
        <p:spPr>
          <a:xfrm>
            <a:off x="5042152" y="393895"/>
            <a:ext cx="7149848" cy="5483083"/>
          </a:xfrm>
          <a:prstGeom prst="rect">
            <a:avLst/>
          </a:prstGeom>
        </p:spPr>
      </p:pic>
    </p:spTree>
    <p:extLst>
      <p:ext uri="{BB962C8B-B14F-4D97-AF65-F5344CB8AC3E}">
        <p14:creationId xmlns:p14="http://schemas.microsoft.com/office/powerpoint/2010/main" val="420898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371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b08926b702_0_25"/>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191" name="Google Shape;191;gb08926b702_0_25"/>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Undersampling</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sp>
        <p:nvSpPr>
          <p:cNvPr id="192" name="Google Shape;192;gb08926b702_0_25"/>
          <p:cNvSpPr txBox="1">
            <a:spLocks noGrp="1"/>
          </p:cNvSpPr>
          <p:nvPr>
            <p:ph type="body" idx="1"/>
          </p:nvPr>
        </p:nvSpPr>
        <p:spPr>
          <a:xfrm>
            <a:off x="2177375" y="919450"/>
            <a:ext cx="7052400" cy="647400"/>
          </a:xfrm>
          <a:prstGeom prst="rect">
            <a:avLst/>
          </a:prstGeom>
          <a:noFill/>
          <a:ln>
            <a:noFill/>
          </a:ln>
        </p:spPr>
        <p:txBody>
          <a:bodyPr spcFirstLastPara="1" wrap="square" lIns="91425" tIns="45700" rIns="91425" bIns="45700" anchor="t" anchorCtr="0">
            <a:noAutofit/>
          </a:bodyPr>
          <a:lstStyle/>
          <a:p>
            <a:pPr marL="571500" indent="-336550" algn="just">
              <a:buSzPts val="2300"/>
              <a:buFont typeface="Arial"/>
              <a:buChar char="•"/>
            </a:pPr>
            <a:r>
              <a:rPr lang="en-US" sz="1900">
                <a:solidFill>
                  <a:schemeClr val="dk1"/>
                </a:solidFill>
                <a:latin typeface="Calibri"/>
                <a:ea typeface="Calibri"/>
                <a:cs typeface="Calibri"/>
                <a:sym typeface="Calibri"/>
              </a:rPr>
              <a:t>Distribution of the Classes in the undersampled dataset</a:t>
            </a:r>
            <a:endParaRPr sz="1900">
              <a:solidFill>
                <a:schemeClr val="dk1"/>
              </a:solidFill>
              <a:latin typeface="Calibri"/>
              <a:ea typeface="Calibri"/>
              <a:cs typeface="Calibri"/>
              <a:sym typeface="Calibri"/>
            </a:endParaRPr>
          </a:p>
        </p:txBody>
      </p:sp>
      <p:pic>
        <p:nvPicPr>
          <p:cNvPr id="193" name="Google Shape;193;gb08926b702_0_25"/>
          <p:cNvPicPr preferRelativeResize="0"/>
          <p:nvPr/>
        </p:nvPicPr>
        <p:blipFill>
          <a:blip r:embed="rId3">
            <a:alphaModFix/>
          </a:blip>
          <a:stretch>
            <a:fillRect/>
          </a:stretch>
        </p:blipFill>
        <p:spPr>
          <a:xfrm>
            <a:off x="2273851" y="1571075"/>
            <a:ext cx="2427525" cy="1433300"/>
          </a:xfrm>
          <a:prstGeom prst="rect">
            <a:avLst/>
          </a:prstGeom>
          <a:noFill/>
          <a:ln>
            <a:noFill/>
          </a:ln>
        </p:spPr>
      </p:pic>
      <p:pic>
        <p:nvPicPr>
          <p:cNvPr id="194" name="Google Shape;194;gb08926b702_0_25"/>
          <p:cNvPicPr preferRelativeResize="0"/>
          <p:nvPr/>
        </p:nvPicPr>
        <p:blipFill>
          <a:blip r:embed="rId4">
            <a:alphaModFix/>
          </a:blip>
          <a:stretch>
            <a:fillRect/>
          </a:stretch>
        </p:blipFill>
        <p:spPr>
          <a:xfrm>
            <a:off x="5779801" y="1637699"/>
            <a:ext cx="2128575" cy="1300050"/>
          </a:xfrm>
          <a:prstGeom prst="rect">
            <a:avLst/>
          </a:prstGeom>
          <a:noFill/>
          <a:ln>
            <a:noFill/>
          </a:ln>
        </p:spPr>
      </p:pic>
      <p:pic>
        <p:nvPicPr>
          <p:cNvPr id="195" name="Google Shape;195;gb08926b702_0_25"/>
          <p:cNvPicPr preferRelativeResize="0"/>
          <p:nvPr/>
        </p:nvPicPr>
        <p:blipFill>
          <a:blip r:embed="rId5">
            <a:alphaModFix/>
          </a:blip>
          <a:stretch>
            <a:fillRect/>
          </a:stretch>
        </p:blipFill>
        <p:spPr>
          <a:xfrm>
            <a:off x="1925400" y="3981525"/>
            <a:ext cx="6397400" cy="932550"/>
          </a:xfrm>
          <a:prstGeom prst="rect">
            <a:avLst/>
          </a:prstGeom>
          <a:noFill/>
          <a:ln>
            <a:noFill/>
          </a:ln>
        </p:spPr>
      </p:pic>
      <p:sp>
        <p:nvSpPr>
          <p:cNvPr id="196" name="Google Shape;196;gb08926b702_0_25"/>
          <p:cNvSpPr txBox="1">
            <a:spLocks noGrp="1"/>
          </p:cNvSpPr>
          <p:nvPr>
            <p:ph type="body" idx="1"/>
          </p:nvPr>
        </p:nvSpPr>
        <p:spPr>
          <a:xfrm>
            <a:off x="1925400" y="3201275"/>
            <a:ext cx="7052400" cy="647400"/>
          </a:xfrm>
          <a:prstGeom prst="rect">
            <a:avLst/>
          </a:prstGeom>
          <a:noFill/>
          <a:ln>
            <a:noFill/>
          </a:ln>
        </p:spPr>
        <p:txBody>
          <a:bodyPr spcFirstLastPara="1" wrap="square" lIns="91425" tIns="45700" rIns="91425" bIns="45700" anchor="t" anchorCtr="0">
            <a:noAutofit/>
          </a:bodyPr>
          <a:lstStyle/>
          <a:p>
            <a:pPr marL="571500" indent="-336550" algn="just">
              <a:buSzPts val="2300"/>
              <a:buFont typeface="Arial"/>
              <a:buChar char="•"/>
            </a:pPr>
            <a:r>
              <a:rPr lang="en-US" sz="1900">
                <a:solidFill>
                  <a:schemeClr val="dk1"/>
                </a:solidFill>
                <a:latin typeface="Calibri"/>
                <a:ea typeface="Calibri"/>
                <a:cs typeface="Calibri"/>
                <a:sym typeface="Calibri"/>
              </a:rPr>
              <a:t>Applying our shallow models</a:t>
            </a:r>
            <a:endParaRPr sz="1900">
              <a:solidFill>
                <a:schemeClr val="dk1"/>
              </a:solidFill>
              <a:latin typeface="Calibri"/>
              <a:ea typeface="Calibri"/>
              <a:cs typeface="Calibri"/>
              <a:sym typeface="Calibri"/>
            </a:endParaRPr>
          </a:p>
        </p:txBody>
      </p:sp>
      <p:pic>
        <p:nvPicPr>
          <p:cNvPr id="197" name="Google Shape;197;gb08926b702_0_25"/>
          <p:cNvPicPr preferRelativeResize="0"/>
          <p:nvPr/>
        </p:nvPicPr>
        <p:blipFill rotWithShape="1">
          <a:blip r:embed="rId6">
            <a:alphaModFix/>
          </a:blip>
          <a:srcRect b="10793"/>
          <a:stretch/>
        </p:blipFill>
        <p:spPr>
          <a:xfrm>
            <a:off x="8235101" y="3620530"/>
            <a:ext cx="2198122" cy="1540066"/>
          </a:xfrm>
          <a:prstGeom prst="rect">
            <a:avLst/>
          </a:prstGeom>
          <a:noFill/>
          <a:ln>
            <a:noFill/>
          </a:ln>
        </p:spPr>
      </p:pic>
      <p:pic>
        <p:nvPicPr>
          <p:cNvPr id="10" name="Picture 9">
            <a:extLst>
              <a:ext uri="{FF2B5EF4-FFF2-40B4-BE49-F238E27FC236}">
                <a16:creationId xmlns:a16="http://schemas.microsoft.com/office/drawing/2014/main" id="{194F0432-7EA8-C943-9CB9-9EE16F0935D9}"/>
              </a:ext>
            </a:extLst>
          </p:cNvPr>
          <p:cNvPicPr>
            <a:picLocks noChangeAspect="1"/>
          </p:cNvPicPr>
          <p:nvPr/>
        </p:nvPicPr>
        <p:blipFill>
          <a:blip r:embed="rId7"/>
          <a:stretch>
            <a:fillRect/>
          </a:stretch>
        </p:blipFill>
        <p:spPr>
          <a:xfrm>
            <a:off x="1524000" y="5448300"/>
            <a:ext cx="7848600" cy="14097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b065a87145_0_55"/>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03" name="Google Shape;203;gb065a87145_0_55"/>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Oversampling - SMOTE</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sp>
        <p:nvSpPr>
          <p:cNvPr id="204" name="Google Shape;204;gb065a87145_0_55"/>
          <p:cNvSpPr txBox="1">
            <a:spLocks noGrp="1"/>
          </p:cNvSpPr>
          <p:nvPr>
            <p:ph type="body" idx="1"/>
          </p:nvPr>
        </p:nvSpPr>
        <p:spPr>
          <a:xfrm>
            <a:off x="1796375" y="919450"/>
            <a:ext cx="7052400" cy="647400"/>
          </a:xfrm>
          <a:prstGeom prst="rect">
            <a:avLst/>
          </a:prstGeom>
          <a:noFill/>
          <a:ln>
            <a:noFill/>
          </a:ln>
        </p:spPr>
        <p:txBody>
          <a:bodyPr spcFirstLastPara="1" wrap="square" lIns="91425" tIns="45700" rIns="91425" bIns="45700" anchor="t" anchorCtr="0">
            <a:noAutofit/>
          </a:bodyPr>
          <a:lstStyle/>
          <a:p>
            <a:pPr marL="571500" indent="-336550" algn="just">
              <a:buSzPts val="2300"/>
              <a:buFont typeface="Arial"/>
              <a:buChar char="•"/>
            </a:pPr>
            <a:r>
              <a:rPr lang="en-US" sz="1900">
                <a:solidFill>
                  <a:schemeClr val="dk1"/>
                </a:solidFill>
                <a:latin typeface="Calibri"/>
                <a:ea typeface="Calibri"/>
                <a:cs typeface="Calibri"/>
                <a:sym typeface="Calibri"/>
              </a:rPr>
              <a:t>Distribution of the Classes in the oversampled dataset</a:t>
            </a:r>
            <a:endParaRPr sz="1900">
              <a:solidFill>
                <a:schemeClr val="dk1"/>
              </a:solidFill>
              <a:latin typeface="Calibri"/>
              <a:ea typeface="Calibri"/>
              <a:cs typeface="Calibri"/>
              <a:sym typeface="Calibri"/>
            </a:endParaRPr>
          </a:p>
        </p:txBody>
      </p:sp>
      <p:pic>
        <p:nvPicPr>
          <p:cNvPr id="205" name="Google Shape;205;gb065a87145_0_55"/>
          <p:cNvPicPr preferRelativeResize="0"/>
          <p:nvPr/>
        </p:nvPicPr>
        <p:blipFill>
          <a:blip r:embed="rId3">
            <a:alphaModFix/>
          </a:blip>
          <a:stretch>
            <a:fillRect/>
          </a:stretch>
        </p:blipFill>
        <p:spPr>
          <a:xfrm>
            <a:off x="8157175" y="698499"/>
            <a:ext cx="2385850" cy="1372175"/>
          </a:xfrm>
          <a:prstGeom prst="rect">
            <a:avLst/>
          </a:prstGeom>
          <a:noFill/>
          <a:ln>
            <a:noFill/>
          </a:ln>
        </p:spPr>
      </p:pic>
      <p:pic>
        <p:nvPicPr>
          <p:cNvPr id="206" name="Google Shape;206;gb065a87145_0_55"/>
          <p:cNvPicPr preferRelativeResize="0"/>
          <p:nvPr/>
        </p:nvPicPr>
        <p:blipFill>
          <a:blip r:embed="rId4">
            <a:alphaModFix/>
          </a:blip>
          <a:stretch>
            <a:fillRect/>
          </a:stretch>
        </p:blipFill>
        <p:spPr>
          <a:xfrm>
            <a:off x="1796376" y="2231551"/>
            <a:ext cx="2555911" cy="2328875"/>
          </a:xfrm>
          <a:prstGeom prst="rect">
            <a:avLst/>
          </a:prstGeom>
          <a:noFill/>
          <a:ln>
            <a:noFill/>
          </a:ln>
        </p:spPr>
      </p:pic>
      <p:pic>
        <p:nvPicPr>
          <p:cNvPr id="207" name="Google Shape;207;gb065a87145_0_55"/>
          <p:cNvPicPr preferRelativeResize="0"/>
          <p:nvPr/>
        </p:nvPicPr>
        <p:blipFill>
          <a:blip r:embed="rId5">
            <a:alphaModFix/>
          </a:blip>
          <a:stretch>
            <a:fillRect/>
          </a:stretch>
        </p:blipFill>
        <p:spPr>
          <a:xfrm>
            <a:off x="5041839" y="2244276"/>
            <a:ext cx="2213713" cy="2303437"/>
          </a:xfrm>
          <a:prstGeom prst="rect">
            <a:avLst/>
          </a:prstGeom>
          <a:noFill/>
          <a:ln>
            <a:noFill/>
          </a:ln>
        </p:spPr>
      </p:pic>
      <p:cxnSp>
        <p:nvCxnSpPr>
          <p:cNvPr id="208" name="Google Shape;208;gb065a87145_0_55"/>
          <p:cNvCxnSpPr/>
          <p:nvPr/>
        </p:nvCxnSpPr>
        <p:spPr>
          <a:xfrm>
            <a:off x="4405350" y="5486400"/>
            <a:ext cx="828900" cy="0"/>
          </a:xfrm>
          <a:prstGeom prst="straightConnector1">
            <a:avLst/>
          </a:prstGeom>
          <a:noFill/>
          <a:ln w="9525" cap="flat" cmpd="sng">
            <a:solidFill>
              <a:schemeClr val="dk2"/>
            </a:solidFill>
            <a:prstDash val="solid"/>
            <a:round/>
            <a:headEnd type="none" w="med" len="med"/>
            <a:tailEnd type="triangle" w="med" len="med"/>
          </a:ln>
        </p:spPr>
      </p:cxnSp>
      <p:pic>
        <p:nvPicPr>
          <p:cNvPr id="209" name="Google Shape;209;gb065a87145_0_55"/>
          <p:cNvPicPr preferRelativeResize="0"/>
          <p:nvPr/>
        </p:nvPicPr>
        <p:blipFill>
          <a:blip r:embed="rId6">
            <a:alphaModFix/>
          </a:blip>
          <a:stretch>
            <a:fillRect/>
          </a:stretch>
        </p:blipFill>
        <p:spPr>
          <a:xfrm>
            <a:off x="7945126" y="2310310"/>
            <a:ext cx="2432349" cy="2237390"/>
          </a:xfrm>
          <a:prstGeom prst="rect">
            <a:avLst/>
          </a:prstGeom>
          <a:noFill/>
          <a:ln>
            <a:noFill/>
          </a:ln>
        </p:spPr>
      </p:pic>
      <p:pic>
        <p:nvPicPr>
          <p:cNvPr id="2" name="Picture 1">
            <a:extLst>
              <a:ext uri="{FF2B5EF4-FFF2-40B4-BE49-F238E27FC236}">
                <a16:creationId xmlns:a16="http://schemas.microsoft.com/office/drawing/2014/main" id="{6B8D6235-366C-0341-AF8F-C4835D226606}"/>
              </a:ext>
            </a:extLst>
          </p:cNvPr>
          <p:cNvPicPr>
            <a:picLocks noChangeAspect="1"/>
          </p:cNvPicPr>
          <p:nvPr/>
        </p:nvPicPr>
        <p:blipFill>
          <a:blip r:embed="rId7"/>
          <a:stretch>
            <a:fillRect/>
          </a:stretch>
        </p:blipFill>
        <p:spPr>
          <a:xfrm>
            <a:off x="1524000" y="0"/>
            <a:ext cx="9144000" cy="6858000"/>
          </a:xfrm>
          <a:prstGeom prst="rect">
            <a:avLst/>
          </a:prstGeom>
        </p:spPr>
      </p:pic>
      <p:pic>
        <p:nvPicPr>
          <p:cNvPr id="11" name="Picture 10">
            <a:extLst>
              <a:ext uri="{FF2B5EF4-FFF2-40B4-BE49-F238E27FC236}">
                <a16:creationId xmlns:a16="http://schemas.microsoft.com/office/drawing/2014/main" id="{DA8B34DB-642C-EB47-9C1E-60A87686A69B}"/>
              </a:ext>
            </a:extLst>
          </p:cNvPr>
          <p:cNvPicPr>
            <a:picLocks noChangeAspect="1"/>
          </p:cNvPicPr>
          <p:nvPr/>
        </p:nvPicPr>
        <p:blipFill>
          <a:blip r:embed="rId8"/>
          <a:stretch>
            <a:fillRect/>
          </a:stretch>
        </p:blipFill>
        <p:spPr>
          <a:xfrm>
            <a:off x="1524000" y="5448300"/>
            <a:ext cx="7848600" cy="14097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b065a87145_0_95"/>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15" name="Google Shape;215;gb065a87145_0_95"/>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Logistic Regression comparison </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pic>
        <p:nvPicPr>
          <p:cNvPr id="216" name="Google Shape;216;gb065a87145_0_95"/>
          <p:cNvPicPr preferRelativeResize="0"/>
          <p:nvPr/>
        </p:nvPicPr>
        <p:blipFill rotWithShape="1">
          <a:blip r:embed="rId3">
            <a:alphaModFix/>
          </a:blip>
          <a:srcRect b="16205"/>
          <a:stretch/>
        </p:blipFill>
        <p:spPr>
          <a:xfrm>
            <a:off x="6702301" y="973175"/>
            <a:ext cx="2700575" cy="1671350"/>
          </a:xfrm>
          <a:prstGeom prst="rect">
            <a:avLst/>
          </a:prstGeom>
          <a:noFill/>
          <a:ln>
            <a:noFill/>
          </a:ln>
        </p:spPr>
      </p:pic>
      <p:sp>
        <p:nvSpPr>
          <p:cNvPr id="217" name="Google Shape;217;gb065a87145_0_95"/>
          <p:cNvSpPr txBox="1"/>
          <p:nvPr/>
        </p:nvSpPr>
        <p:spPr>
          <a:xfrm>
            <a:off x="2185125" y="4953550"/>
            <a:ext cx="2328900" cy="434100"/>
          </a:xfrm>
          <a:prstGeom prst="rect">
            <a:avLst/>
          </a:prstGeom>
          <a:noFill/>
          <a:ln>
            <a:noFill/>
          </a:ln>
        </p:spPr>
        <p:txBody>
          <a:bodyPr spcFirstLastPara="1" wrap="square" lIns="91425" tIns="91425" rIns="91425" bIns="91425" anchor="t" anchorCtr="0">
            <a:noAutofit/>
          </a:bodyPr>
          <a:lstStyle/>
          <a:p>
            <a:r>
              <a:rPr lang="en-US"/>
              <a:t>Undersample dataset </a:t>
            </a:r>
            <a:endParaRPr/>
          </a:p>
        </p:txBody>
      </p:sp>
      <p:sp>
        <p:nvSpPr>
          <p:cNvPr id="218" name="Google Shape;218;gb065a87145_0_95"/>
          <p:cNvSpPr txBox="1"/>
          <p:nvPr/>
        </p:nvSpPr>
        <p:spPr>
          <a:xfrm>
            <a:off x="6560875" y="4930750"/>
            <a:ext cx="2328900" cy="434100"/>
          </a:xfrm>
          <a:prstGeom prst="rect">
            <a:avLst/>
          </a:prstGeom>
          <a:noFill/>
          <a:ln>
            <a:noFill/>
          </a:ln>
        </p:spPr>
        <p:txBody>
          <a:bodyPr spcFirstLastPara="1" wrap="square" lIns="91425" tIns="91425" rIns="91425" bIns="91425" anchor="t" anchorCtr="0">
            <a:noAutofit/>
          </a:bodyPr>
          <a:lstStyle/>
          <a:p>
            <a:r>
              <a:rPr lang="en-US"/>
              <a:t>Oversampled dataset </a:t>
            </a:r>
            <a:endParaRPr/>
          </a:p>
        </p:txBody>
      </p:sp>
      <p:cxnSp>
        <p:nvCxnSpPr>
          <p:cNvPr id="219" name="Google Shape;219;gb065a87145_0_95"/>
          <p:cNvCxnSpPr/>
          <p:nvPr/>
        </p:nvCxnSpPr>
        <p:spPr>
          <a:xfrm>
            <a:off x="5192850" y="1331950"/>
            <a:ext cx="1800" cy="35328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b065a87145_0_95"/>
          <p:cNvCxnSpPr/>
          <p:nvPr/>
        </p:nvCxnSpPr>
        <p:spPr>
          <a:xfrm>
            <a:off x="5180225" y="2903613"/>
            <a:ext cx="4846800" cy="1800"/>
          </a:xfrm>
          <a:prstGeom prst="straightConnector1">
            <a:avLst/>
          </a:prstGeom>
          <a:noFill/>
          <a:ln w="9525" cap="flat" cmpd="sng">
            <a:solidFill>
              <a:schemeClr val="dk2"/>
            </a:solidFill>
            <a:prstDash val="solid"/>
            <a:round/>
            <a:headEnd type="none" w="med" len="med"/>
            <a:tailEnd type="none" w="med" len="med"/>
          </a:ln>
        </p:spPr>
      </p:cxnSp>
      <p:pic>
        <p:nvPicPr>
          <p:cNvPr id="221" name="Google Shape;221;gb065a87145_0_95"/>
          <p:cNvPicPr preferRelativeResize="0"/>
          <p:nvPr/>
        </p:nvPicPr>
        <p:blipFill rotWithShape="1">
          <a:blip r:embed="rId4">
            <a:alphaModFix/>
          </a:blip>
          <a:srcRect b="10658"/>
          <a:stretch/>
        </p:blipFill>
        <p:spPr>
          <a:xfrm>
            <a:off x="6790275" y="3044000"/>
            <a:ext cx="2509150" cy="1671350"/>
          </a:xfrm>
          <a:prstGeom prst="rect">
            <a:avLst/>
          </a:prstGeom>
          <a:noFill/>
          <a:ln>
            <a:noFill/>
          </a:ln>
        </p:spPr>
      </p:pic>
      <p:sp>
        <p:nvSpPr>
          <p:cNvPr id="222" name="Google Shape;222;gb065a87145_0_95"/>
          <p:cNvSpPr txBox="1"/>
          <p:nvPr/>
        </p:nvSpPr>
        <p:spPr>
          <a:xfrm>
            <a:off x="9477300" y="2170875"/>
            <a:ext cx="1026300" cy="315900"/>
          </a:xfrm>
          <a:prstGeom prst="rect">
            <a:avLst/>
          </a:prstGeom>
          <a:solidFill>
            <a:srgbClr val="D9D9D9"/>
          </a:solidFill>
          <a:ln>
            <a:noFill/>
          </a:ln>
        </p:spPr>
        <p:txBody>
          <a:bodyPr spcFirstLastPara="1" wrap="square" lIns="91425" tIns="91425" rIns="91425" bIns="91425" anchor="ctr" anchorCtr="0">
            <a:noAutofit/>
          </a:bodyPr>
          <a:lstStyle/>
          <a:p>
            <a:pPr algn="ctr"/>
            <a:r>
              <a:rPr lang="en-US"/>
              <a:t>SMOTE</a:t>
            </a:r>
            <a:endParaRPr/>
          </a:p>
        </p:txBody>
      </p:sp>
      <p:sp>
        <p:nvSpPr>
          <p:cNvPr id="223" name="Google Shape;223;gb065a87145_0_95"/>
          <p:cNvSpPr txBox="1"/>
          <p:nvPr/>
        </p:nvSpPr>
        <p:spPr>
          <a:xfrm>
            <a:off x="9477300" y="4740850"/>
            <a:ext cx="1026300" cy="315900"/>
          </a:xfrm>
          <a:prstGeom prst="rect">
            <a:avLst/>
          </a:prstGeom>
          <a:solidFill>
            <a:srgbClr val="D9D9D9"/>
          </a:solidFill>
          <a:ln>
            <a:noFill/>
          </a:ln>
        </p:spPr>
        <p:txBody>
          <a:bodyPr spcFirstLastPara="1" wrap="square" lIns="91425" tIns="91425" rIns="91425" bIns="91425" anchor="ctr" anchorCtr="0">
            <a:noAutofit/>
          </a:bodyPr>
          <a:lstStyle/>
          <a:p>
            <a:pPr algn="ctr"/>
            <a:r>
              <a:rPr lang="en-US"/>
              <a:t>ADASYN</a:t>
            </a:r>
            <a:endParaRPr/>
          </a:p>
        </p:txBody>
      </p:sp>
      <p:pic>
        <p:nvPicPr>
          <p:cNvPr id="224" name="Google Shape;224;gb065a87145_0_95"/>
          <p:cNvPicPr preferRelativeResize="0"/>
          <p:nvPr/>
        </p:nvPicPr>
        <p:blipFill>
          <a:blip r:embed="rId5">
            <a:alphaModFix/>
          </a:blip>
          <a:stretch>
            <a:fillRect/>
          </a:stretch>
        </p:blipFill>
        <p:spPr>
          <a:xfrm>
            <a:off x="1597451" y="1732968"/>
            <a:ext cx="3351425" cy="2130081"/>
          </a:xfrm>
          <a:prstGeom prst="rect">
            <a:avLst/>
          </a:prstGeom>
          <a:noFill/>
          <a:ln>
            <a:noFill/>
          </a:ln>
        </p:spPr>
      </p:pic>
      <p:pic>
        <p:nvPicPr>
          <p:cNvPr id="13" name="Picture 12">
            <a:extLst>
              <a:ext uri="{FF2B5EF4-FFF2-40B4-BE49-F238E27FC236}">
                <a16:creationId xmlns:a16="http://schemas.microsoft.com/office/drawing/2014/main" id="{04D2E06F-2656-EC48-9C9C-76F711EAB6E0}"/>
              </a:ext>
            </a:extLst>
          </p:cNvPr>
          <p:cNvPicPr>
            <a:picLocks noChangeAspect="1"/>
          </p:cNvPicPr>
          <p:nvPr/>
        </p:nvPicPr>
        <p:blipFill>
          <a:blip r:embed="rId6"/>
          <a:stretch>
            <a:fillRect/>
          </a:stretch>
        </p:blipFill>
        <p:spPr>
          <a:xfrm>
            <a:off x="1524000" y="5448300"/>
            <a:ext cx="7848600" cy="1409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body" idx="1"/>
          </p:nvPr>
        </p:nvSpPr>
        <p:spPr>
          <a:xfrm>
            <a:off x="1665050" y="855251"/>
            <a:ext cx="8277000" cy="7093800"/>
          </a:xfrm>
          <a:prstGeom prst="rect">
            <a:avLst/>
          </a:prstGeom>
          <a:noFill/>
          <a:ln>
            <a:noFill/>
          </a:ln>
        </p:spPr>
        <p:txBody>
          <a:bodyPr spcFirstLastPara="1" wrap="square" lIns="91425" tIns="45700" rIns="91425" bIns="45700" anchor="t" anchorCtr="0">
            <a:noAutofit/>
          </a:bodyPr>
          <a:lstStyle/>
          <a:p>
            <a:pPr marL="0" indent="0">
              <a:lnSpc>
                <a:spcPct val="115000"/>
              </a:lnSpc>
              <a:spcBef>
                <a:spcPts val="800"/>
              </a:spcBef>
              <a:buClr>
                <a:schemeClr val="dk1"/>
              </a:buClr>
              <a:buSzPts val="1100"/>
            </a:pPr>
            <a:endParaRPr sz="2000">
              <a:solidFill>
                <a:schemeClr val="dk1"/>
              </a:solidFill>
              <a:latin typeface="Calibri"/>
              <a:ea typeface="Calibri"/>
              <a:cs typeface="Calibri"/>
              <a:sym typeface="Calibri"/>
            </a:endParaRPr>
          </a:p>
          <a:p>
            <a:pPr marL="0" indent="0">
              <a:lnSpc>
                <a:spcPct val="115000"/>
              </a:lnSpc>
              <a:spcBef>
                <a:spcPts val="800"/>
              </a:spcBef>
              <a:spcAft>
                <a:spcPts val="800"/>
              </a:spcAft>
              <a:buSzPts val="1100"/>
            </a:pPr>
            <a:endParaRPr/>
          </a:p>
        </p:txBody>
      </p:sp>
      <p:sp>
        <p:nvSpPr>
          <p:cNvPr id="93" name="Google Shape;93;p4"/>
          <p:cNvSpPr txBox="1">
            <a:spLocks noGrp="1"/>
          </p:cNvSpPr>
          <p:nvPr>
            <p:ph type="title"/>
          </p:nvPr>
        </p:nvSpPr>
        <p:spPr>
          <a:xfrm>
            <a:off x="441161" y="475151"/>
            <a:ext cx="7756200" cy="760200"/>
          </a:xfrm>
          <a:prstGeom prst="rect">
            <a:avLst/>
          </a:prstGeom>
          <a:noFill/>
          <a:ln>
            <a:noFill/>
          </a:ln>
        </p:spPr>
        <p:txBody>
          <a:bodyPr spcFirstLastPara="1" wrap="square" lIns="91425" tIns="45700" rIns="91425" bIns="45700" anchor="t" anchorCtr="0">
            <a:noAutofit/>
          </a:bodyPr>
          <a:lstStyle/>
          <a:p>
            <a:pPr>
              <a:buClr>
                <a:srgbClr val="000000"/>
              </a:buClr>
            </a:pPr>
            <a:r>
              <a:rPr lang="en-US" sz="3600" dirty="0">
                <a:solidFill>
                  <a:srgbClr val="0070C0"/>
                </a:solidFill>
                <a:latin typeface="Times" pitchFamily="2" charset="0"/>
                <a:cs typeface="Calibri"/>
                <a:sym typeface="Calibri"/>
              </a:rPr>
              <a:t>Dataset description:</a:t>
            </a:r>
            <a:endParaRPr sz="3600" dirty="0">
              <a:solidFill>
                <a:srgbClr val="0070C0"/>
              </a:solidFill>
              <a:latin typeface="Times" pitchFamily="2" charset="0"/>
              <a:cs typeface="Calibri"/>
              <a:sym typeface="Calibri"/>
            </a:endParaRPr>
          </a:p>
        </p:txBody>
      </p:sp>
      <p:sp>
        <p:nvSpPr>
          <p:cNvPr id="94" name="Google Shape;94;p4"/>
          <p:cNvSpPr txBox="1">
            <a:spLocks noGrp="1"/>
          </p:cNvSpPr>
          <p:nvPr>
            <p:ph type="body" idx="1"/>
          </p:nvPr>
        </p:nvSpPr>
        <p:spPr>
          <a:xfrm>
            <a:off x="328620" y="1453909"/>
            <a:ext cx="10198330" cy="4156800"/>
          </a:xfrm>
          <a:prstGeom prst="rect">
            <a:avLst/>
          </a:prstGeom>
          <a:noFill/>
          <a:ln>
            <a:noFill/>
          </a:ln>
        </p:spPr>
        <p:txBody>
          <a:bodyPr spcFirstLastPara="1" wrap="square" lIns="91425" tIns="45700" rIns="91425" bIns="45700" anchor="t" anchorCtr="0">
            <a:noAutofit/>
          </a:bodyPr>
          <a:lstStyle/>
          <a:p>
            <a:pPr marL="571500" indent="-361950" algn="just">
              <a:spcBef>
                <a:spcPts val="0"/>
              </a:spcBef>
              <a:buClr>
                <a:srgbClr val="0070C0"/>
              </a:buClr>
              <a:buSzPts val="2700"/>
              <a:buFont typeface="Wingdings" panose="05000000000000000000" pitchFamily="2" charset="2"/>
              <a:buChar char="§"/>
            </a:pPr>
            <a:r>
              <a:rPr lang="en-US" sz="2300" dirty="0">
                <a:solidFill>
                  <a:schemeClr val="dk1"/>
                </a:solidFill>
                <a:latin typeface="Times" pitchFamily="2" charset="0"/>
                <a:cs typeface="Calibri"/>
                <a:sym typeface="Calibri"/>
              </a:rPr>
              <a:t>The datasets we are using for this project  contains transactions made by credit cards in September 2013 by European cardholders. We have 492 frauds out of 284,807 transactions</a:t>
            </a:r>
          </a:p>
          <a:p>
            <a:pPr marL="571500" indent="-361950" algn="just">
              <a:spcBef>
                <a:spcPts val="0"/>
              </a:spcBef>
              <a:buClr>
                <a:srgbClr val="0070C0"/>
              </a:buClr>
              <a:buSzPts val="2700"/>
              <a:buFont typeface="Wingdings" panose="05000000000000000000" pitchFamily="2" charset="2"/>
              <a:buChar char="§"/>
            </a:pPr>
            <a:endParaRPr sz="2300" dirty="0">
              <a:solidFill>
                <a:schemeClr val="dk1"/>
              </a:solidFill>
              <a:latin typeface="Times" pitchFamily="2" charset="0"/>
              <a:cs typeface="Calibri"/>
              <a:sym typeface="Calibri"/>
            </a:endParaRPr>
          </a:p>
          <a:p>
            <a:pPr marL="571500" indent="-361950" algn="just">
              <a:spcBef>
                <a:spcPts val="0"/>
              </a:spcBef>
              <a:buClr>
                <a:srgbClr val="0070C0"/>
              </a:buClr>
              <a:buSzPts val="2700"/>
              <a:buFont typeface="Wingdings" panose="05000000000000000000" pitchFamily="2" charset="2"/>
              <a:buChar char="§"/>
            </a:pPr>
            <a:r>
              <a:rPr lang="en-US" sz="2300" dirty="0">
                <a:solidFill>
                  <a:schemeClr val="dk1"/>
                </a:solidFill>
                <a:latin typeface="Times" pitchFamily="2" charset="0"/>
                <a:cs typeface="Calibri"/>
                <a:sym typeface="Calibri"/>
              </a:rPr>
              <a:t>The dataset is highly unbalanced, the positive class (frauds) account for 0.172% of all transactions.</a:t>
            </a:r>
          </a:p>
          <a:p>
            <a:pPr marL="209550" indent="0" algn="just">
              <a:spcBef>
                <a:spcPts val="0"/>
              </a:spcBef>
              <a:buClr>
                <a:srgbClr val="0070C0"/>
              </a:buClr>
              <a:buSzPts val="2700"/>
            </a:pPr>
            <a:endParaRPr sz="2300" dirty="0">
              <a:solidFill>
                <a:schemeClr val="dk1"/>
              </a:solidFill>
              <a:latin typeface="Times" pitchFamily="2" charset="0"/>
              <a:cs typeface="Calibri"/>
              <a:sym typeface="Calibri"/>
            </a:endParaRPr>
          </a:p>
          <a:p>
            <a:pPr marL="571500" indent="-361950" algn="just">
              <a:spcBef>
                <a:spcPts val="0"/>
              </a:spcBef>
              <a:buClr>
                <a:srgbClr val="0070C0"/>
              </a:buClr>
              <a:buSzPts val="2700"/>
              <a:buFont typeface="Wingdings" panose="05000000000000000000" pitchFamily="2" charset="2"/>
              <a:buChar char="§"/>
            </a:pPr>
            <a:r>
              <a:rPr lang="en-US" sz="2300" dirty="0">
                <a:solidFill>
                  <a:schemeClr val="dk1"/>
                </a:solidFill>
                <a:latin typeface="Times" pitchFamily="2" charset="0"/>
                <a:cs typeface="Calibri"/>
                <a:sym typeface="Calibri"/>
              </a:rPr>
              <a:t>The dataset contains only numeric input variables which are the result of a PCA transformation. </a:t>
            </a:r>
          </a:p>
          <a:p>
            <a:pPr marL="571500" indent="-361950" algn="just">
              <a:spcBef>
                <a:spcPts val="0"/>
              </a:spcBef>
              <a:buClr>
                <a:srgbClr val="0070C0"/>
              </a:buClr>
              <a:buSzPts val="2700"/>
              <a:buFont typeface="Wingdings" panose="05000000000000000000" pitchFamily="2" charset="2"/>
              <a:buChar char="§"/>
            </a:pPr>
            <a:endParaRPr sz="2300" dirty="0">
              <a:solidFill>
                <a:schemeClr val="dk1"/>
              </a:solidFill>
              <a:latin typeface="Times" pitchFamily="2" charset="0"/>
              <a:cs typeface="Calibri"/>
              <a:sym typeface="Calibri"/>
            </a:endParaRPr>
          </a:p>
          <a:p>
            <a:pPr marL="571500" indent="-361950" algn="just">
              <a:spcBef>
                <a:spcPts val="0"/>
              </a:spcBef>
              <a:buClr>
                <a:srgbClr val="0070C0"/>
              </a:buClr>
              <a:buSzPts val="2700"/>
              <a:buFont typeface="Wingdings" panose="05000000000000000000" pitchFamily="2" charset="2"/>
              <a:buChar char="§"/>
            </a:pPr>
            <a:r>
              <a:rPr lang="en-US" sz="2300" dirty="0">
                <a:solidFill>
                  <a:schemeClr val="dk1"/>
                </a:solidFill>
                <a:latin typeface="Times" pitchFamily="2" charset="0"/>
                <a:cs typeface="Calibri"/>
                <a:sym typeface="Calibri"/>
              </a:rPr>
              <a:t>Due to confidentiality most of features has been transformed V1, V2, … V28, except 'Time' and 'Amount'. </a:t>
            </a:r>
            <a:endParaRPr sz="2300" dirty="0">
              <a:solidFill>
                <a:schemeClr val="dk1"/>
              </a:solidFill>
              <a:latin typeface="Times" pitchFamily="2" charset="0"/>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065a87145_0_116"/>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30" name="Google Shape;230;gb065a87145_0_116"/>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Neural network models SMOTE</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pic>
        <p:nvPicPr>
          <p:cNvPr id="231" name="Google Shape;231;gb065a87145_0_116"/>
          <p:cNvPicPr preferRelativeResize="0"/>
          <p:nvPr/>
        </p:nvPicPr>
        <p:blipFill>
          <a:blip r:embed="rId3">
            <a:alphaModFix/>
          </a:blip>
          <a:stretch>
            <a:fillRect/>
          </a:stretch>
        </p:blipFill>
        <p:spPr>
          <a:xfrm>
            <a:off x="1745475" y="1752726"/>
            <a:ext cx="3982124" cy="2783275"/>
          </a:xfrm>
          <a:prstGeom prst="rect">
            <a:avLst/>
          </a:prstGeom>
          <a:noFill/>
          <a:ln>
            <a:noFill/>
          </a:ln>
        </p:spPr>
      </p:pic>
      <p:pic>
        <p:nvPicPr>
          <p:cNvPr id="232" name="Google Shape;232;gb065a87145_0_116"/>
          <p:cNvPicPr preferRelativeResize="0"/>
          <p:nvPr/>
        </p:nvPicPr>
        <p:blipFill>
          <a:blip r:embed="rId4">
            <a:alphaModFix/>
          </a:blip>
          <a:stretch>
            <a:fillRect/>
          </a:stretch>
        </p:blipFill>
        <p:spPr>
          <a:xfrm>
            <a:off x="6462201" y="1078700"/>
            <a:ext cx="2946076" cy="1800424"/>
          </a:xfrm>
          <a:prstGeom prst="rect">
            <a:avLst/>
          </a:prstGeom>
          <a:noFill/>
          <a:ln>
            <a:noFill/>
          </a:ln>
        </p:spPr>
      </p:pic>
      <p:pic>
        <p:nvPicPr>
          <p:cNvPr id="233" name="Google Shape;233;gb065a87145_0_116"/>
          <p:cNvPicPr preferRelativeResize="0"/>
          <p:nvPr/>
        </p:nvPicPr>
        <p:blipFill>
          <a:blip r:embed="rId5">
            <a:alphaModFix/>
          </a:blip>
          <a:stretch>
            <a:fillRect/>
          </a:stretch>
        </p:blipFill>
        <p:spPr>
          <a:xfrm>
            <a:off x="6462201" y="3177374"/>
            <a:ext cx="2817875" cy="2046750"/>
          </a:xfrm>
          <a:prstGeom prst="rect">
            <a:avLst/>
          </a:prstGeom>
          <a:noFill/>
          <a:ln>
            <a:noFill/>
          </a:ln>
        </p:spPr>
      </p:pic>
      <p:pic>
        <p:nvPicPr>
          <p:cNvPr id="7" name="Picture 6">
            <a:extLst>
              <a:ext uri="{FF2B5EF4-FFF2-40B4-BE49-F238E27FC236}">
                <a16:creationId xmlns:a16="http://schemas.microsoft.com/office/drawing/2014/main" id="{748F97FA-D74D-5841-8C44-BF5D4BAC3D89}"/>
              </a:ext>
            </a:extLst>
          </p:cNvPr>
          <p:cNvPicPr>
            <a:picLocks noChangeAspect="1"/>
          </p:cNvPicPr>
          <p:nvPr/>
        </p:nvPicPr>
        <p:blipFill>
          <a:blip r:embed="rId6"/>
          <a:stretch>
            <a:fillRect/>
          </a:stretch>
        </p:blipFill>
        <p:spPr>
          <a:xfrm>
            <a:off x="1524000" y="5448300"/>
            <a:ext cx="7848600" cy="14097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b065a87145_0_142"/>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39" name="Google Shape;239;gb065a87145_0_142"/>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Neural network models ADASYN</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pic>
        <p:nvPicPr>
          <p:cNvPr id="240" name="Google Shape;240;gb065a87145_0_142"/>
          <p:cNvPicPr preferRelativeResize="0"/>
          <p:nvPr/>
        </p:nvPicPr>
        <p:blipFill>
          <a:blip r:embed="rId3">
            <a:alphaModFix/>
          </a:blip>
          <a:stretch>
            <a:fillRect/>
          </a:stretch>
        </p:blipFill>
        <p:spPr>
          <a:xfrm>
            <a:off x="1745475" y="1752726"/>
            <a:ext cx="3982124" cy="2783275"/>
          </a:xfrm>
          <a:prstGeom prst="rect">
            <a:avLst/>
          </a:prstGeom>
          <a:noFill/>
          <a:ln>
            <a:noFill/>
          </a:ln>
        </p:spPr>
      </p:pic>
      <p:pic>
        <p:nvPicPr>
          <p:cNvPr id="241" name="Google Shape;241;gb065a87145_0_142"/>
          <p:cNvPicPr preferRelativeResize="0"/>
          <p:nvPr/>
        </p:nvPicPr>
        <p:blipFill>
          <a:blip r:embed="rId4">
            <a:alphaModFix/>
          </a:blip>
          <a:stretch>
            <a:fillRect/>
          </a:stretch>
        </p:blipFill>
        <p:spPr>
          <a:xfrm>
            <a:off x="6442325" y="2802400"/>
            <a:ext cx="3941650" cy="2545150"/>
          </a:xfrm>
          <a:prstGeom prst="rect">
            <a:avLst/>
          </a:prstGeom>
          <a:noFill/>
          <a:ln>
            <a:noFill/>
          </a:ln>
        </p:spPr>
      </p:pic>
      <p:pic>
        <p:nvPicPr>
          <p:cNvPr id="242" name="Google Shape;242;gb065a87145_0_142"/>
          <p:cNvPicPr preferRelativeResize="0"/>
          <p:nvPr/>
        </p:nvPicPr>
        <p:blipFill>
          <a:blip r:embed="rId5">
            <a:alphaModFix/>
          </a:blip>
          <a:stretch>
            <a:fillRect/>
          </a:stretch>
        </p:blipFill>
        <p:spPr>
          <a:xfrm>
            <a:off x="6692001" y="824675"/>
            <a:ext cx="3367499" cy="1725450"/>
          </a:xfrm>
          <a:prstGeom prst="rect">
            <a:avLst/>
          </a:prstGeom>
          <a:noFill/>
          <a:ln>
            <a:noFill/>
          </a:ln>
        </p:spPr>
      </p:pic>
      <p:pic>
        <p:nvPicPr>
          <p:cNvPr id="7" name="Picture 6">
            <a:extLst>
              <a:ext uri="{FF2B5EF4-FFF2-40B4-BE49-F238E27FC236}">
                <a16:creationId xmlns:a16="http://schemas.microsoft.com/office/drawing/2014/main" id="{0D05A1F3-1796-0643-B28F-36DDF7D22045}"/>
              </a:ext>
            </a:extLst>
          </p:cNvPr>
          <p:cNvPicPr>
            <a:picLocks noChangeAspect="1"/>
          </p:cNvPicPr>
          <p:nvPr/>
        </p:nvPicPr>
        <p:blipFill>
          <a:blip r:embed="rId6"/>
          <a:stretch>
            <a:fillRect/>
          </a:stretch>
        </p:blipFill>
        <p:spPr>
          <a:xfrm>
            <a:off x="1524000" y="5448300"/>
            <a:ext cx="7848600" cy="14097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7" name="Picture 6">
            <a:extLst>
              <a:ext uri="{FF2B5EF4-FFF2-40B4-BE49-F238E27FC236}">
                <a16:creationId xmlns:a16="http://schemas.microsoft.com/office/drawing/2014/main" id="{386D3F9D-8804-F042-8310-03C11E732A14}"/>
              </a:ext>
            </a:extLst>
          </p:cNvPr>
          <p:cNvPicPr>
            <a:picLocks noChangeAspect="1"/>
          </p:cNvPicPr>
          <p:nvPr/>
        </p:nvPicPr>
        <p:blipFill>
          <a:blip r:embed="rId3"/>
          <a:stretch>
            <a:fillRect/>
          </a:stretch>
        </p:blipFill>
        <p:spPr>
          <a:xfrm>
            <a:off x="1524000" y="5448300"/>
            <a:ext cx="7848600" cy="1409700"/>
          </a:xfrm>
          <a:prstGeom prst="rect">
            <a:avLst/>
          </a:prstGeom>
        </p:spPr>
      </p:pic>
      <p:sp>
        <p:nvSpPr>
          <p:cNvPr id="247" name="Google Shape;247;gb065a87145_0_150"/>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48" name="Google Shape;248;gb065a87145_0_150"/>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a:solidFill>
                  <a:srgbClr val="711806"/>
                </a:solidFill>
                <a:latin typeface="Calibri"/>
                <a:ea typeface="Calibri"/>
                <a:cs typeface="Calibri"/>
                <a:sym typeface="Calibri"/>
              </a:rPr>
              <a:t>Conclusion</a:t>
            </a:r>
            <a:endParaRPr>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a:solidFill>
                <a:srgbClr val="711806"/>
              </a:solidFill>
              <a:latin typeface="Calibri"/>
              <a:ea typeface="Calibri"/>
              <a:cs typeface="Calibri"/>
              <a:sym typeface="Calibri"/>
            </a:endParaRPr>
          </a:p>
        </p:txBody>
      </p:sp>
      <p:sp>
        <p:nvSpPr>
          <p:cNvPr id="249" name="Google Shape;249;gb065a87145_0_150"/>
          <p:cNvSpPr txBox="1"/>
          <p:nvPr/>
        </p:nvSpPr>
        <p:spPr>
          <a:xfrm>
            <a:off x="2106200" y="1233450"/>
            <a:ext cx="7575300" cy="1776300"/>
          </a:xfrm>
          <a:prstGeom prst="rect">
            <a:avLst/>
          </a:prstGeom>
          <a:noFill/>
          <a:ln>
            <a:noFill/>
          </a:ln>
        </p:spPr>
        <p:txBody>
          <a:bodyPr spcFirstLastPara="1" wrap="square" lIns="91425" tIns="91425" rIns="91425" bIns="91425" anchor="t" anchorCtr="0">
            <a:noAutofit/>
          </a:bodyPr>
          <a:lstStyle/>
          <a:p>
            <a:r>
              <a:rPr lang="en-US"/>
              <a:t>Focusing on the minority class:</a:t>
            </a:r>
            <a:endParaRPr/>
          </a:p>
          <a:p>
            <a:pPr marL="457200" indent="-317500">
              <a:buSzPts val="1400"/>
              <a:buChar char="●"/>
            </a:pPr>
            <a:r>
              <a:rPr lang="en-US"/>
              <a:t>Undersampling resulted in significantly high recall with low precision  </a:t>
            </a:r>
            <a:endParaRPr/>
          </a:p>
          <a:p>
            <a:pPr marL="457200" indent="-317500">
              <a:buSzPts val="1400"/>
              <a:buChar char="●"/>
            </a:pPr>
            <a:r>
              <a:rPr lang="en-US"/>
              <a:t>Models using oversampled data resulted in significantly high precision but lower recall when compared to models using undersampled data</a:t>
            </a:r>
            <a:endParaRPr/>
          </a:p>
          <a:p>
            <a:pPr marL="457200" indent="-317500">
              <a:buClr>
                <a:schemeClr val="dk1"/>
              </a:buClr>
              <a:buSzPts val="1400"/>
              <a:buChar char="●"/>
            </a:pPr>
            <a:r>
              <a:rPr lang="en-US">
                <a:solidFill>
                  <a:schemeClr val="dk1"/>
                </a:solidFill>
              </a:rPr>
              <a:t>SMOTE or ADASYN resulted to a very similar model performance </a:t>
            </a:r>
            <a:endParaRPr>
              <a:solidFill>
                <a:schemeClr val="dk1"/>
              </a:solidFill>
            </a:endParaRPr>
          </a:p>
          <a:p>
            <a:pPr marL="457200" indent="-317500">
              <a:buClr>
                <a:schemeClr val="dk1"/>
              </a:buClr>
              <a:buSzPts val="1400"/>
              <a:buChar char="●"/>
            </a:pPr>
            <a:r>
              <a:rPr lang="en-US">
                <a:solidFill>
                  <a:schemeClr val="dk1"/>
                </a:solidFill>
              </a:rPr>
              <a:t>DNN Using oversampled dataset resulted in the best balance between recall and precision</a:t>
            </a:r>
            <a:endParaRPr>
              <a:solidFill>
                <a:schemeClr val="dk1"/>
              </a:solidFill>
            </a:endParaRPr>
          </a:p>
          <a:p>
            <a:pPr marL="457200"/>
            <a:endParaRPr/>
          </a:p>
          <a:p>
            <a:pPr marL="914400"/>
            <a:endParaRPr/>
          </a:p>
        </p:txBody>
      </p:sp>
      <p:graphicFrame>
        <p:nvGraphicFramePr>
          <p:cNvPr id="250" name="Google Shape;250;gb065a87145_0_150"/>
          <p:cNvGraphicFramePr/>
          <p:nvPr/>
        </p:nvGraphicFramePr>
        <p:xfrm>
          <a:off x="1925401" y="3939650"/>
          <a:ext cx="8549075" cy="1401990"/>
        </p:xfrm>
        <a:graphic>
          <a:graphicData uri="http://schemas.openxmlformats.org/drawingml/2006/table">
            <a:tbl>
              <a:tblPr>
                <a:noFill/>
                <a:tableStyleId>{93D9E636-F366-4EDF-8894-E7955D98C7D7}</a:tableStyleId>
              </a:tblPr>
              <a:tblGrid>
                <a:gridCol w="1363450">
                  <a:extLst>
                    <a:ext uri="{9D8B030D-6E8A-4147-A177-3AD203B41FA5}">
                      <a16:colId xmlns:a16="http://schemas.microsoft.com/office/drawing/2014/main" val="20000"/>
                    </a:ext>
                  </a:extLst>
                </a:gridCol>
                <a:gridCol w="1789325">
                  <a:extLst>
                    <a:ext uri="{9D8B030D-6E8A-4147-A177-3AD203B41FA5}">
                      <a16:colId xmlns:a16="http://schemas.microsoft.com/office/drawing/2014/main" val="20001"/>
                    </a:ext>
                  </a:extLst>
                </a:gridCol>
                <a:gridCol w="1947025">
                  <a:extLst>
                    <a:ext uri="{9D8B030D-6E8A-4147-A177-3AD203B41FA5}">
                      <a16:colId xmlns:a16="http://schemas.microsoft.com/office/drawing/2014/main" val="20002"/>
                    </a:ext>
                  </a:extLst>
                </a:gridCol>
                <a:gridCol w="1760075">
                  <a:extLst>
                    <a:ext uri="{9D8B030D-6E8A-4147-A177-3AD203B41FA5}">
                      <a16:colId xmlns:a16="http://schemas.microsoft.com/office/drawing/2014/main" val="20003"/>
                    </a:ext>
                  </a:extLst>
                </a:gridCol>
                <a:gridCol w="16892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Undersampling</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rPr>
                        <a:t>Undersampling after outlier removal</a:t>
                      </a:r>
                      <a:endParaRPr b="1"/>
                    </a:p>
                  </a:txBody>
                  <a:tcPr marL="91425" marR="91425" marT="91425" marB="91425"/>
                </a:tc>
                <a:tc>
                  <a:txBody>
                    <a:bodyPr/>
                    <a:lstStyle/>
                    <a:p>
                      <a:pPr marL="0" lvl="0" indent="0" algn="l" rtl="0">
                        <a:spcBef>
                          <a:spcPts val="0"/>
                        </a:spcBef>
                        <a:spcAft>
                          <a:spcPts val="0"/>
                        </a:spcAft>
                        <a:buNone/>
                      </a:pPr>
                      <a:r>
                        <a:rPr lang="en-US" b="1"/>
                        <a:t>Oversampling - LR </a:t>
                      </a:r>
                      <a:endParaRPr b="1"/>
                    </a:p>
                  </a:txBody>
                  <a:tcPr marL="91425" marR="91425" marT="91425" marB="91425"/>
                </a:tc>
                <a:tc>
                  <a:txBody>
                    <a:bodyPr/>
                    <a:lstStyle/>
                    <a:p>
                      <a:pPr marL="0" lvl="0" indent="0" algn="l" rtl="0">
                        <a:spcBef>
                          <a:spcPts val="0"/>
                        </a:spcBef>
                        <a:spcAft>
                          <a:spcPts val="0"/>
                        </a:spcAft>
                        <a:buNone/>
                      </a:pPr>
                      <a:r>
                        <a:rPr lang="en-US" b="1">
                          <a:solidFill>
                            <a:schemeClr val="dk1"/>
                          </a:solidFill>
                        </a:rPr>
                        <a:t>Oversampling - DNN</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b="1"/>
                        <a:t>Precision </a:t>
                      </a:r>
                      <a:endParaRPr b="1"/>
                    </a:p>
                  </a:txBody>
                  <a:tcPr marL="91425" marR="91425" marT="91425" marB="91425"/>
                </a:tc>
                <a:tc>
                  <a:txBody>
                    <a:bodyPr/>
                    <a:lstStyle/>
                    <a:p>
                      <a:pPr marL="0" lvl="0" indent="0" algn="l" rtl="0">
                        <a:spcBef>
                          <a:spcPts val="0"/>
                        </a:spcBef>
                        <a:spcAft>
                          <a:spcPts val="0"/>
                        </a:spcAft>
                        <a:buNone/>
                      </a:pPr>
                      <a:r>
                        <a:rPr lang="en-US"/>
                        <a:t>3.92%</a:t>
                      </a:r>
                      <a:endParaRPr/>
                    </a:p>
                  </a:txBody>
                  <a:tcPr marL="91425" marR="91425" marT="91425" marB="91425"/>
                </a:tc>
                <a:tc>
                  <a:txBody>
                    <a:bodyPr/>
                    <a:lstStyle/>
                    <a:p>
                      <a:pPr marL="0" lvl="0" indent="0" algn="l" rtl="0">
                        <a:spcBef>
                          <a:spcPts val="0"/>
                        </a:spcBef>
                        <a:spcAft>
                          <a:spcPts val="0"/>
                        </a:spcAft>
                        <a:buNone/>
                      </a:pPr>
                      <a:r>
                        <a:rPr lang="en-US"/>
                        <a:t>1.8%</a:t>
                      </a:r>
                      <a:endParaRPr/>
                    </a:p>
                  </a:txBody>
                  <a:tcPr marL="91425" marR="91425" marT="91425" marB="91425"/>
                </a:tc>
                <a:tc>
                  <a:txBody>
                    <a:bodyPr/>
                    <a:lstStyle/>
                    <a:p>
                      <a:pPr marL="0" lvl="0" indent="0" algn="l" rtl="0">
                        <a:spcBef>
                          <a:spcPts val="0"/>
                        </a:spcBef>
                        <a:spcAft>
                          <a:spcPts val="0"/>
                        </a:spcAft>
                        <a:buNone/>
                      </a:pPr>
                      <a:r>
                        <a:rPr lang="en-US"/>
                        <a:t>6.3%</a:t>
                      </a:r>
                      <a:endParaRPr/>
                    </a:p>
                  </a:txBody>
                  <a:tcPr marL="91425" marR="91425" marT="91425" marB="91425"/>
                </a:tc>
                <a:tc>
                  <a:txBody>
                    <a:bodyPr/>
                    <a:lstStyle/>
                    <a:p>
                      <a:pPr marL="0" lvl="0" indent="0" algn="l" rtl="0">
                        <a:spcBef>
                          <a:spcPts val="0"/>
                        </a:spcBef>
                        <a:spcAft>
                          <a:spcPts val="0"/>
                        </a:spcAft>
                        <a:buNone/>
                      </a:pPr>
                      <a:r>
                        <a:rPr lang="en-US"/>
                        <a:t>23.7%</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b="1"/>
                        <a:t>Recall</a:t>
                      </a:r>
                      <a:endParaRPr b="1"/>
                    </a:p>
                  </a:txBody>
                  <a:tcPr marL="91425" marR="91425" marT="91425" marB="91425"/>
                </a:tc>
                <a:tc>
                  <a:txBody>
                    <a:bodyPr/>
                    <a:lstStyle/>
                    <a:p>
                      <a:pPr marL="0" lvl="0" indent="0" algn="l" rtl="0">
                        <a:spcBef>
                          <a:spcPts val="0"/>
                        </a:spcBef>
                        <a:spcAft>
                          <a:spcPts val="0"/>
                        </a:spcAft>
                        <a:buNone/>
                      </a:pPr>
                      <a:r>
                        <a:rPr lang="en-US"/>
                        <a:t>90.8%</a:t>
                      </a:r>
                      <a:endParaRPr/>
                    </a:p>
                  </a:txBody>
                  <a:tcPr marL="91425" marR="91425" marT="91425" marB="91425"/>
                </a:tc>
                <a:tc>
                  <a:txBody>
                    <a:bodyPr/>
                    <a:lstStyle/>
                    <a:p>
                      <a:pPr marL="0" lvl="0" indent="0" algn="l" rtl="0">
                        <a:spcBef>
                          <a:spcPts val="0"/>
                        </a:spcBef>
                        <a:spcAft>
                          <a:spcPts val="0"/>
                        </a:spcAft>
                        <a:buNone/>
                      </a:pPr>
                      <a:r>
                        <a:rPr lang="en-US"/>
                        <a:t>94.9%</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extLst>
                  <a:ext uri="{0D108BD9-81ED-4DB2-BD59-A6C34878D82A}">
                    <a16:rowId xmlns:a16="http://schemas.microsoft.com/office/drawing/2014/main" val="10002"/>
                  </a:ext>
                </a:extLst>
              </a:tr>
            </a:tbl>
          </a:graphicData>
        </a:graphic>
      </p:graphicFrame>
      <p:sp>
        <p:nvSpPr>
          <p:cNvPr id="251" name="Google Shape;251;gb065a87145_0_150"/>
          <p:cNvSpPr txBox="1"/>
          <p:nvPr/>
        </p:nvSpPr>
        <p:spPr>
          <a:xfrm>
            <a:off x="4364300" y="3505850"/>
            <a:ext cx="3621300" cy="365100"/>
          </a:xfrm>
          <a:prstGeom prst="rect">
            <a:avLst/>
          </a:prstGeom>
          <a:noFill/>
          <a:ln>
            <a:noFill/>
          </a:ln>
        </p:spPr>
        <p:txBody>
          <a:bodyPr spcFirstLastPara="1" wrap="square" lIns="91425" tIns="91425" rIns="91425" bIns="91425" anchor="t" anchorCtr="0">
            <a:noAutofit/>
          </a:bodyPr>
          <a:lstStyle/>
          <a:p>
            <a:r>
              <a:rPr lang="en-US"/>
              <a:t>Minority class best model performance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7" name="Picture 6">
            <a:extLst>
              <a:ext uri="{FF2B5EF4-FFF2-40B4-BE49-F238E27FC236}">
                <a16:creationId xmlns:a16="http://schemas.microsoft.com/office/drawing/2014/main" id="{17DD5D20-E8A4-CE40-A468-579C4624C260}"/>
              </a:ext>
            </a:extLst>
          </p:cNvPr>
          <p:cNvPicPr>
            <a:picLocks noChangeAspect="1"/>
          </p:cNvPicPr>
          <p:nvPr/>
        </p:nvPicPr>
        <p:blipFill>
          <a:blip r:embed="rId3"/>
          <a:stretch>
            <a:fillRect/>
          </a:stretch>
        </p:blipFill>
        <p:spPr>
          <a:xfrm>
            <a:off x="1524000" y="5448300"/>
            <a:ext cx="7848600" cy="1409700"/>
          </a:xfrm>
          <a:prstGeom prst="rect">
            <a:avLst/>
          </a:prstGeom>
        </p:spPr>
      </p:pic>
      <p:sp>
        <p:nvSpPr>
          <p:cNvPr id="256" name="Google Shape;256;gb065a87145_0_166"/>
          <p:cNvSpPr/>
          <p:nvPr/>
        </p:nvSpPr>
        <p:spPr>
          <a:xfrm>
            <a:off x="1524000" y="0"/>
            <a:ext cx="9144000" cy="0"/>
          </a:xfrm>
          <a:prstGeom prst="rect">
            <a:avLst/>
          </a:prstGeom>
          <a:noFill/>
          <a:ln>
            <a:noFill/>
          </a:ln>
        </p:spPr>
        <p:txBody>
          <a:bodyPr spcFirstLastPara="1" wrap="square" lIns="91425" tIns="45700" rIns="91425" bIns="45700" anchor="ctr" anchorCtr="0">
            <a:noAutofit/>
          </a:bodyPr>
          <a:lstStyle/>
          <a:p>
            <a:endParaRPr/>
          </a:p>
        </p:txBody>
      </p:sp>
      <p:sp>
        <p:nvSpPr>
          <p:cNvPr id="257" name="Google Shape;257;gb065a87145_0_166"/>
          <p:cNvSpPr txBox="1">
            <a:spLocks noGrp="1"/>
          </p:cNvSpPr>
          <p:nvPr>
            <p:ph type="title"/>
          </p:nvPr>
        </p:nvSpPr>
        <p:spPr>
          <a:xfrm>
            <a:off x="1925401" y="159242"/>
            <a:ext cx="7756200" cy="760200"/>
          </a:xfrm>
          <a:prstGeom prst="rect">
            <a:avLst/>
          </a:prstGeom>
          <a:noFill/>
          <a:ln>
            <a:noFill/>
          </a:ln>
        </p:spPr>
        <p:txBody>
          <a:bodyPr spcFirstLastPara="1" wrap="square" lIns="91425" tIns="45700" rIns="91425" bIns="45700" anchor="t" anchorCtr="0">
            <a:noAutofit/>
          </a:bodyPr>
          <a:lstStyle/>
          <a:p>
            <a:r>
              <a:rPr lang="en-US" dirty="0">
                <a:solidFill>
                  <a:srgbClr val="711806"/>
                </a:solidFill>
                <a:latin typeface="Calibri"/>
                <a:ea typeface="Calibri"/>
                <a:cs typeface="Calibri"/>
                <a:sym typeface="Calibri"/>
              </a:rPr>
              <a:t>Model selection criteria </a:t>
            </a:r>
            <a:endParaRPr dirty="0">
              <a:solidFill>
                <a:srgbClr val="711806"/>
              </a:solidFill>
              <a:latin typeface="Calibri"/>
              <a:ea typeface="Calibri"/>
              <a:cs typeface="Calibri"/>
              <a:sym typeface="Calibri"/>
            </a:endParaRPr>
          </a:p>
          <a:p>
            <a:pPr marL="533400" lvl="1">
              <a:lnSpc>
                <a:spcPct val="118181"/>
              </a:lnSpc>
              <a:spcBef>
                <a:spcPts val="440"/>
              </a:spcBef>
              <a:buClr>
                <a:schemeClr val="dk1"/>
              </a:buClr>
              <a:buSzPts val="2200"/>
            </a:pPr>
            <a:endParaRPr dirty="0">
              <a:solidFill>
                <a:srgbClr val="711806"/>
              </a:solidFill>
              <a:latin typeface="Calibri"/>
              <a:ea typeface="Calibri"/>
              <a:cs typeface="Calibri"/>
              <a:sym typeface="Calibri"/>
            </a:endParaRPr>
          </a:p>
        </p:txBody>
      </p:sp>
      <p:sp>
        <p:nvSpPr>
          <p:cNvPr id="258" name="Google Shape;258;gb065a87145_0_166"/>
          <p:cNvSpPr txBox="1"/>
          <p:nvPr/>
        </p:nvSpPr>
        <p:spPr>
          <a:xfrm>
            <a:off x="2106300" y="1002450"/>
            <a:ext cx="7575300" cy="1194000"/>
          </a:xfrm>
          <a:prstGeom prst="rect">
            <a:avLst/>
          </a:prstGeom>
          <a:noFill/>
          <a:ln>
            <a:noFill/>
          </a:ln>
        </p:spPr>
        <p:txBody>
          <a:bodyPr spcFirstLastPara="1" wrap="square" lIns="91425" tIns="91425" rIns="91425" bIns="91425" anchor="t" anchorCtr="0">
            <a:noAutofit/>
          </a:bodyPr>
          <a:lstStyle/>
          <a:p>
            <a:r>
              <a:rPr lang="en-US"/>
              <a:t>How payment networks evaluate fraud prevention models (rough estimate):</a:t>
            </a:r>
            <a:endParaRPr/>
          </a:p>
          <a:p>
            <a:pPr marL="457200" indent="-317500">
              <a:buSzPts val="1400"/>
              <a:buChar char="●"/>
            </a:pPr>
            <a:r>
              <a:rPr lang="en-US"/>
              <a:t>Value of fraud prevention gains due to true negative (FG)</a:t>
            </a:r>
            <a:endParaRPr/>
          </a:p>
          <a:p>
            <a:pPr marL="457200" indent="-317500">
              <a:buSzPts val="1400"/>
              <a:buChar char="●"/>
            </a:pPr>
            <a:r>
              <a:rPr lang="en-US"/>
              <a:t>Value of lost interchange revenue due to false positive (IL)</a:t>
            </a:r>
            <a:endParaRPr/>
          </a:p>
          <a:p>
            <a:pPr marL="457200" indent="-317500">
              <a:buSzPts val="1400"/>
              <a:buChar char="●"/>
            </a:pPr>
            <a:r>
              <a:rPr lang="en-US"/>
              <a:t>Loss interchange revenue should exceed gains from fraud prevention </a:t>
            </a:r>
            <a:endParaRPr/>
          </a:p>
          <a:p>
            <a:pPr marL="457200"/>
            <a:endParaRPr/>
          </a:p>
          <a:p>
            <a:endParaRPr/>
          </a:p>
          <a:p>
            <a:pPr marL="457200"/>
            <a:endParaRPr/>
          </a:p>
          <a:p>
            <a:pPr marL="914400"/>
            <a:endParaRPr/>
          </a:p>
        </p:txBody>
      </p:sp>
      <p:graphicFrame>
        <p:nvGraphicFramePr>
          <p:cNvPr id="259" name="Google Shape;259;gb065a87145_0_166"/>
          <p:cNvGraphicFramePr/>
          <p:nvPr/>
        </p:nvGraphicFramePr>
        <p:xfrm>
          <a:off x="1963350" y="3473426"/>
          <a:ext cx="6712450" cy="1981125"/>
        </p:xfrm>
        <a:graphic>
          <a:graphicData uri="http://schemas.openxmlformats.org/drawingml/2006/table">
            <a:tbl>
              <a:tblPr>
                <a:noFill/>
                <a:tableStyleId>{93D9E636-F366-4EDF-8894-E7955D98C7D7}</a:tableStyleId>
              </a:tblPr>
              <a:tblGrid>
                <a:gridCol w="2983325">
                  <a:extLst>
                    <a:ext uri="{9D8B030D-6E8A-4147-A177-3AD203B41FA5}">
                      <a16:colId xmlns:a16="http://schemas.microsoft.com/office/drawing/2014/main" val="20000"/>
                    </a:ext>
                  </a:extLst>
                </a:gridCol>
                <a:gridCol w="853550">
                  <a:extLst>
                    <a:ext uri="{9D8B030D-6E8A-4147-A177-3AD203B41FA5}">
                      <a16:colId xmlns:a16="http://schemas.microsoft.com/office/drawing/2014/main" val="20001"/>
                    </a:ext>
                  </a:extLst>
                </a:gridCol>
                <a:gridCol w="853550">
                  <a:extLst>
                    <a:ext uri="{9D8B030D-6E8A-4147-A177-3AD203B41FA5}">
                      <a16:colId xmlns:a16="http://schemas.microsoft.com/office/drawing/2014/main" val="20002"/>
                    </a:ext>
                  </a:extLst>
                </a:gridCol>
                <a:gridCol w="824700">
                  <a:extLst>
                    <a:ext uri="{9D8B030D-6E8A-4147-A177-3AD203B41FA5}">
                      <a16:colId xmlns:a16="http://schemas.microsoft.com/office/drawing/2014/main" val="20003"/>
                    </a:ext>
                  </a:extLst>
                </a:gridCol>
                <a:gridCol w="1197325">
                  <a:extLst>
                    <a:ext uri="{9D8B030D-6E8A-4147-A177-3AD203B41FA5}">
                      <a16:colId xmlns:a16="http://schemas.microsoft.com/office/drawing/2014/main" val="20004"/>
                    </a:ext>
                  </a:extLst>
                </a:gridCol>
              </a:tblGrid>
              <a:tr h="396225">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Recall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FG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IL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Net Gain</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r>
                        <a:rPr lang="en-US"/>
                        <a:t>Undersample w/o outliers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94.9%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6908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7922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- 1014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US"/>
                        <a:t>Undersample LR</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90.8%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6280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3422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+ 2857</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US"/>
                        <a:t>Oversample LR</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5966</a:t>
                      </a:r>
                      <a:endParaRPr/>
                    </a:p>
                  </a:txBody>
                  <a:tcPr marL="91425" marR="91425" marT="91425" marB="91425"/>
                </a:tc>
                <a:tc>
                  <a:txBody>
                    <a:bodyPr/>
                    <a:lstStyle/>
                    <a:p>
                      <a:pPr marL="0" lvl="0" indent="0" algn="l" rtl="0">
                        <a:spcBef>
                          <a:spcPts val="0"/>
                        </a:spcBef>
                        <a:spcAft>
                          <a:spcPts val="0"/>
                        </a:spcAft>
                        <a:buNone/>
                      </a:pPr>
                      <a:r>
                        <a:rPr lang="en-US"/>
                        <a:t>2026</a:t>
                      </a:r>
                      <a:endParaRPr/>
                    </a:p>
                  </a:txBody>
                  <a:tcPr marL="91425" marR="91425" marT="91425" marB="91425"/>
                </a:tc>
                <a:tc>
                  <a:txBody>
                    <a:bodyPr/>
                    <a:lstStyle/>
                    <a:p>
                      <a:pPr marL="0" lvl="0" indent="0" algn="l" rtl="0">
                        <a:spcBef>
                          <a:spcPts val="0"/>
                        </a:spcBef>
                        <a:spcAft>
                          <a:spcPts val="0"/>
                        </a:spcAft>
                        <a:buNone/>
                      </a:pPr>
                      <a:r>
                        <a:rPr lang="en-US"/>
                        <a:t>+ 3939</a:t>
                      </a:r>
                      <a:endParaRPr/>
                    </a:p>
                  </a:txBody>
                  <a:tcPr marL="91425" marR="91425" marT="91425" marB="91425"/>
                </a:tc>
                <a:extLst>
                  <a:ext uri="{0D108BD9-81ED-4DB2-BD59-A6C34878D82A}">
                    <a16:rowId xmlns:a16="http://schemas.microsoft.com/office/drawing/2014/main" val="10003"/>
                  </a:ext>
                </a:extLst>
              </a:tr>
              <a:tr h="396225">
                <a:tc>
                  <a:txBody>
                    <a:bodyPr/>
                    <a:lstStyle/>
                    <a:p>
                      <a:pPr marL="0" lvl="0" indent="0" algn="l" rtl="0">
                        <a:spcBef>
                          <a:spcPts val="0"/>
                        </a:spcBef>
                        <a:spcAft>
                          <a:spcPts val="0"/>
                        </a:spcAft>
                        <a:buNone/>
                      </a:pPr>
                      <a:r>
                        <a:rPr lang="en-US"/>
                        <a:t>Oversample DNN</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tc>
                  <a:txBody>
                    <a:bodyPr/>
                    <a:lstStyle/>
                    <a:p>
                      <a:pPr marL="0" lvl="0" indent="0" algn="l" rtl="0">
                        <a:spcBef>
                          <a:spcPts val="0"/>
                        </a:spcBef>
                        <a:spcAft>
                          <a:spcPts val="0"/>
                        </a:spcAft>
                        <a:buNone/>
                      </a:pPr>
                      <a:r>
                        <a:rPr lang="en-US"/>
                        <a:t>5338</a:t>
                      </a:r>
                      <a:endParaRPr/>
                    </a:p>
                  </a:txBody>
                  <a:tcPr marL="91425" marR="91425" marT="91425" marB="91425"/>
                </a:tc>
                <a:tc>
                  <a:txBody>
                    <a:bodyPr/>
                    <a:lstStyle/>
                    <a:p>
                      <a:pPr marL="0" lvl="0" indent="0" algn="l" rtl="0">
                        <a:spcBef>
                          <a:spcPts val="0"/>
                        </a:spcBef>
                        <a:spcAft>
                          <a:spcPts val="0"/>
                        </a:spcAft>
                        <a:buNone/>
                      </a:pPr>
                      <a:r>
                        <a:rPr lang="en-US"/>
                        <a:t>419</a:t>
                      </a:r>
                      <a:endParaRPr/>
                    </a:p>
                  </a:txBody>
                  <a:tcPr marL="91425" marR="91425" marT="91425" marB="91425"/>
                </a:tc>
                <a:tc>
                  <a:txBody>
                    <a:bodyPr/>
                    <a:lstStyle/>
                    <a:p>
                      <a:pPr marL="0" lvl="0" indent="0" algn="l" rtl="0">
                        <a:spcBef>
                          <a:spcPts val="0"/>
                        </a:spcBef>
                        <a:spcAft>
                          <a:spcPts val="0"/>
                        </a:spcAft>
                        <a:buNone/>
                      </a:pPr>
                      <a:r>
                        <a:rPr lang="en-US"/>
                        <a:t>+ 4918</a:t>
                      </a:r>
                      <a:endParaRPr/>
                    </a:p>
                  </a:txBody>
                  <a:tcPr marL="91425" marR="91425" marT="91425" marB="91425"/>
                </a:tc>
                <a:extLst>
                  <a:ext uri="{0D108BD9-81ED-4DB2-BD59-A6C34878D82A}">
                    <a16:rowId xmlns:a16="http://schemas.microsoft.com/office/drawing/2014/main" val="10004"/>
                  </a:ext>
                </a:extLst>
              </a:tr>
            </a:tbl>
          </a:graphicData>
        </a:graphic>
      </p:graphicFrame>
      <p:sp>
        <p:nvSpPr>
          <p:cNvPr id="260" name="Google Shape;260;gb065a87145_0_166"/>
          <p:cNvSpPr txBox="1"/>
          <p:nvPr/>
        </p:nvSpPr>
        <p:spPr>
          <a:xfrm>
            <a:off x="2244450" y="2057400"/>
            <a:ext cx="5953500" cy="1371600"/>
          </a:xfrm>
          <a:prstGeom prst="rect">
            <a:avLst/>
          </a:prstGeom>
          <a:noFill/>
          <a:ln>
            <a:noFill/>
          </a:ln>
        </p:spPr>
        <p:txBody>
          <a:bodyPr spcFirstLastPara="1" wrap="square" lIns="91425" tIns="91425" rIns="91425" bIns="91425" anchor="t" anchorCtr="0">
            <a:noAutofit/>
          </a:bodyPr>
          <a:lstStyle/>
          <a:p>
            <a:r>
              <a:rPr lang="en-US" sz="1300" i="1"/>
              <a:t>FG = AVG(Transaction Amount) (TN - FN)</a:t>
            </a:r>
            <a:endParaRPr sz="1300" i="1"/>
          </a:p>
          <a:p>
            <a:r>
              <a:rPr lang="en-US" sz="1300" i="1"/>
              <a:t>IL = FP * AVG(Transaction Amount) * Interchange </a:t>
            </a:r>
            <a:endParaRPr sz="1300" i="1"/>
          </a:p>
          <a:p>
            <a:r>
              <a:rPr lang="en-US" sz="1300" i="1"/>
              <a:t>Assumptions:</a:t>
            </a:r>
            <a:endParaRPr sz="1300" i="1"/>
          </a:p>
          <a:p>
            <a:pPr marL="457200"/>
            <a:r>
              <a:rPr lang="en-US" sz="1300" i="1"/>
              <a:t>AVG Transaction Amount in the test dataset is </a:t>
            </a:r>
            <a:r>
              <a:rPr lang="en-US" sz="1300" b="1" i="1"/>
              <a:t>78.5 </a:t>
            </a:r>
            <a:r>
              <a:rPr lang="en-US" sz="1300" b="1" i="1">
                <a:solidFill>
                  <a:schemeClr val="dk1"/>
                </a:solidFill>
              </a:rPr>
              <a:t>Euros</a:t>
            </a:r>
            <a:endParaRPr sz="1300" b="1" i="1">
              <a:solidFill>
                <a:schemeClr val="dk1"/>
              </a:solidFill>
            </a:endParaRPr>
          </a:p>
          <a:p>
            <a:pPr marL="457200"/>
            <a:r>
              <a:rPr lang="en-US" sz="1300" i="1">
                <a:solidFill>
                  <a:schemeClr val="dk1"/>
                </a:solidFill>
              </a:rPr>
              <a:t>Interchange is </a:t>
            </a:r>
            <a:r>
              <a:rPr lang="en-US" sz="1300" b="1" i="1">
                <a:solidFill>
                  <a:schemeClr val="dk1"/>
                </a:solidFill>
              </a:rPr>
              <a:t>2%</a:t>
            </a:r>
            <a:r>
              <a:rPr lang="en-US" sz="1300" i="1">
                <a:solidFill>
                  <a:schemeClr val="dk1"/>
                </a:solidFill>
              </a:rPr>
              <a:t> from the Transaction Amount</a:t>
            </a:r>
            <a:endParaRPr sz="1300" i="1">
              <a:solidFill>
                <a:schemeClr val="dk1"/>
              </a:solidFill>
            </a:endParaRPr>
          </a:p>
          <a:p>
            <a:pPr marL="457200"/>
            <a:r>
              <a:rPr lang="en-US" sz="1300" i="1">
                <a:solidFill>
                  <a:schemeClr val="dk1"/>
                </a:solidFill>
              </a:rPr>
              <a:t>Using the </a:t>
            </a:r>
            <a:r>
              <a:rPr lang="en-US" sz="1300" b="1" i="1">
                <a:solidFill>
                  <a:schemeClr val="dk1"/>
                </a:solidFill>
              </a:rPr>
              <a:t>test </a:t>
            </a:r>
            <a:r>
              <a:rPr lang="en-US" sz="1300" i="1">
                <a:solidFill>
                  <a:schemeClr val="dk1"/>
                </a:solidFill>
              </a:rPr>
              <a:t>dataset </a:t>
            </a:r>
            <a:endParaRPr sz="1300" i="1">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body" idx="1"/>
          </p:nvPr>
        </p:nvSpPr>
        <p:spPr>
          <a:xfrm>
            <a:off x="1800300" y="907485"/>
            <a:ext cx="8218200" cy="4682100"/>
          </a:xfrm>
          <a:prstGeom prst="rect">
            <a:avLst/>
          </a:prstGeom>
          <a:noFill/>
          <a:ln>
            <a:noFill/>
          </a:ln>
        </p:spPr>
        <p:txBody>
          <a:bodyPr spcFirstLastPara="1" wrap="square" lIns="91425" tIns="45700" rIns="91425" bIns="45700" anchor="t" anchorCtr="0">
            <a:noAutofit/>
          </a:bodyPr>
          <a:lstStyle/>
          <a:p>
            <a:pPr marL="76200" indent="0">
              <a:lnSpc>
                <a:spcPct val="118181"/>
              </a:lnSpc>
              <a:spcBef>
                <a:spcPts val="800"/>
              </a:spcBef>
            </a:pPr>
            <a:r>
              <a:rPr lang="en-US" sz="1500" dirty="0">
                <a:solidFill>
                  <a:schemeClr val="dk1"/>
                </a:solidFill>
                <a:latin typeface="Times" pitchFamily="2" charset="0"/>
                <a:ea typeface="Calibri"/>
                <a:cs typeface="Calibri"/>
                <a:sym typeface="Calibri"/>
              </a:rPr>
              <a:t>The nature of the card payment transaction and its attributes impose some challenges to have a standardized approach to build a fraud detection system. Some of these challenges are explained in the following list: </a:t>
            </a:r>
            <a:endParaRPr dirty="0">
              <a:latin typeface="Times" pitchFamily="2" charset="0"/>
            </a:endParaRPr>
          </a:p>
          <a:p>
            <a:pPr lvl="1" indent="-381000">
              <a:lnSpc>
                <a:spcPct val="118181"/>
              </a:lnSpc>
              <a:spcBef>
                <a:spcPts val="800"/>
              </a:spcBef>
              <a:buFont typeface="Arial"/>
              <a:buChar char="•"/>
            </a:pPr>
            <a:r>
              <a:rPr lang="en-US" sz="1500" b="1" dirty="0">
                <a:solidFill>
                  <a:schemeClr val="dk1"/>
                </a:solidFill>
                <a:latin typeface="Times" pitchFamily="2" charset="0"/>
                <a:ea typeface="Calibri"/>
                <a:cs typeface="Calibri"/>
                <a:sym typeface="Calibri"/>
              </a:rPr>
              <a:t>Data irregularity</a:t>
            </a:r>
            <a:r>
              <a:rPr lang="en-US" sz="1500" dirty="0">
                <a:solidFill>
                  <a:schemeClr val="dk1"/>
                </a:solidFill>
                <a:latin typeface="Times" pitchFamily="2" charset="0"/>
                <a:ea typeface="Calibri"/>
                <a:cs typeface="Calibri"/>
                <a:sym typeface="Calibri"/>
              </a:rPr>
              <a:t>: As highlighted in the previous section, credit card transactions data are highly imbalanced because only a very few fraction of the transactions are fraudulent</a:t>
            </a:r>
            <a:endParaRPr dirty="0">
              <a:latin typeface="Times" pitchFamily="2" charset="0"/>
            </a:endParaRPr>
          </a:p>
          <a:p>
            <a:pPr lvl="1" indent="-381000">
              <a:lnSpc>
                <a:spcPct val="118181"/>
              </a:lnSpc>
              <a:spcBef>
                <a:spcPts val="800"/>
              </a:spcBef>
              <a:buFont typeface="Arial"/>
              <a:buChar char="•"/>
            </a:pPr>
            <a:r>
              <a:rPr lang="en-US" sz="1500" b="1" dirty="0">
                <a:solidFill>
                  <a:schemeClr val="dk1"/>
                </a:solidFill>
                <a:latin typeface="Times" pitchFamily="2" charset="0"/>
                <a:ea typeface="Calibri"/>
                <a:cs typeface="Calibri"/>
                <a:sym typeface="Calibri"/>
              </a:rPr>
              <a:t>Secure nature of the data</a:t>
            </a:r>
            <a:r>
              <a:rPr lang="en-US" sz="1500" dirty="0">
                <a:solidFill>
                  <a:schemeClr val="dk1"/>
                </a:solidFill>
                <a:latin typeface="Times" pitchFamily="2" charset="0"/>
                <a:ea typeface="Calibri"/>
                <a:cs typeface="Calibri"/>
                <a:sym typeface="Calibri"/>
              </a:rPr>
              <a:t>: The credit card data and other attributes has to follow different security regulations with regards to confidentiality and privacy which restrict the sharing of the data between multiple institutions.</a:t>
            </a:r>
            <a:endParaRPr dirty="0">
              <a:latin typeface="Times" pitchFamily="2" charset="0"/>
            </a:endParaRPr>
          </a:p>
          <a:p>
            <a:pPr lvl="1" indent="-381000">
              <a:lnSpc>
                <a:spcPct val="118181"/>
              </a:lnSpc>
              <a:spcBef>
                <a:spcPts val="800"/>
              </a:spcBef>
              <a:buFont typeface="Arial"/>
              <a:buChar char="•"/>
            </a:pPr>
            <a:r>
              <a:rPr lang="en-US" sz="1500" b="1" dirty="0">
                <a:solidFill>
                  <a:schemeClr val="dk1"/>
                </a:solidFill>
                <a:latin typeface="Times" pitchFamily="2" charset="0"/>
                <a:ea typeface="Calibri"/>
                <a:cs typeface="Calibri"/>
                <a:sym typeface="Calibri"/>
              </a:rPr>
              <a:t>Precision and recall impact</a:t>
            </a:r>
            <a:r>
              <a:rPr lang="en-US" sz="1500" dirty="0">
                <a:solidFill>
                  <a:schemeClr val="dk1"/>
                </a:solidFill>
                <a:latin typeface="Times" pitchFamily="2" charset="0"/>
                <a:ea typeface="Calibri"/>
                <a:cs typeface="Calibri"/>
                <a:sym typeface="Calibri"/>
              </a:rPr>
              <a:t>: The criteria of model selection has to consider the high impact of false negative compared to false positive classification</a:t>
            </a:r>
            <a:endParaRPr dirty="0">
              <a:latin typeface="Times" pitchFamily="2" charset="0"/>
            </a:endParaRPr>
          </a:p>
          <a:p>
            <a:pPr lvl="1" indent="-381000">
              <a:lnSpc>
                <a:spcPct val="118181"/>
              </a:lnSpc>
              <a:spcBef>
                <a:spcPts val="800"/>
              </a:spcBef>
              <a:buFont typeface="Arial"/>
              <a:buChar char="•"/>
            </a:pPr>
            <a:r>
              <a:rPr lang="en-US" sz="1500" b="1" dirty="0">
                <a:solidFill>
                  <a:schemeClr val="dk1"/>
                </a:solidFill>
                <a:latin typeface="Times" pitchFamily="2" charset="0"/>
                <a:ea typeface="Calibri"/>
                <a:cs typeface="Calibri"/>
                <a:sym typeface="Calibri"/>
              </a:rPr>
              <a:t>Commercial aspects and user experience</a:t>
            </a:r>
            <a:r>
              <a:rPr lang="en-US" sz="1500" dirty="0">
                <a:solidFill>
                  <a:schemeClr val="dk1"/>
                </a:solidFill>
                <a:latin typeface="Times" pitchFamily="2" charset="0"/>
                <a:ea typeface="Calibri"/>
                <a:cs typeface="Calibri"/>
                <a:sym typeface="Calibri"/>
              </a:rPr>
              <a:t>: Since the majority of credit card transaction are not of a very high dollar value, the cost of prevention and the impact to the user experience in terms of speed has to considered when processing the data and defining the best model</a:t>
            </a:r>
            <a:endParaRPr dirty="0">
              <a:latin typeface="Times" pitchFamily="2" charset="0"/>
            </a:endParaRPr>
          </a:p>
          <a:p>
            <a:pPr marL="0" indent="0">
              <a:lnSpc>
                <a:spcPct val="142857"/>
              </a:lnSpc>
              <a:spcBef>
                <a:spcPts val="1400"/>
              </a:spcBef>
              <a:spcAft>
                <a:spcPts val="1400"/>
              </a:spcAft>
            </a:pPr>
            <a:endParaRPr sz="1500" dirty="0">
              <a:solidFill>
                <a:schemeClr val="dk1"/>
              </a:solidFill>
              <a:latin typeface="Times" pitchFamily="2" charset="0"/>
              <a:ea typeface="Calibri"/>
              <a:cs typeface="Calibri"/>
              <a:sym typeface="Calibri"/>
            </a:endParaRPr>
          </a:p>
        </p:txBody>
      </p:sp>
      <p:sp>
        <p:nvSpPr>
          <p:cNvPr id="272" name="Google Shape;272;p5"/>
          <p:cNvSpPr txBox="1">
            <a:spLocks noGrp="1"/>
          </p:cNvSpPr>
          <p:nvPr>
            <p:ph type="title"/>
          </p:nvPr>
        </p:nvSpPr>
        <p:spPr>
          <a:xfrm>
            <a:off x="1918375" y="121199"/>
            <a:ext cx="7756200" cy="738900"/>
          </a:xfrm>
          <a:prstGeom prst="rect">
            <a:avLst/>
          </a:prstGeom>
          <a:noFill/>
          <a:ln>
            <a:noFill/>
          </a:ln>
        </p:spPr>
        <p:txBody>
          <a:bodyPr spcFirstLastPara="1" wrap="square" lIns="91425" tIns="45700" rIns="91425" bIns="45700" anchor="t" anchorCtr="0">
            <a:noAutofit/>
          </a:bodyPr>
          <a:lstStyle/>
          <a:p>
            <a:pPr>
              <a:lnSpc>
                <a:spcPct val="118181"/>
              </a:lnSpc>
              <a:spcBef>
                <a:spcPts val="800"/>
              </a:spcBef>
              <a:spcAft>
                <a:spcPts val="800"/>
              </a:spcAft>
              <a:buClr>
                <a:schemeClr val="dk1"/>
              </a:buClr>
              <a:buSzPts val="1100"/>
            </a:pPr>
            <a:r>
              <a:rPr lang="en-US" dirty="0">
                <a:solidFill>
                  <a:srgbClr val="711806"/>
                </a:solidFill>
                <a:latin typeface="Calibri"/>
                <a:ea typeface="Calibri"/>
                <a:cs typeface="Calibri"/>
                <a:sym typeface="Calibri"/>
              </a:rPr>
              <a:t>The data challenge</a:t>
            </a:r>
            <a:br>
              <a:rPr lang="en-US" b="0" dirty="0"/>
            </a:br>
            <a:endParaRPr dirty="0">
              <a:solidFill>
                <a:srgbClr val="711806"/>
              </a:solidFill>
              <a:latin typeface="Cambria Math"/>
              <a:ea typeface="Cambria Math"/>
              <a:cs typeface="Cambria Math"/>
              <a:sym typeface="Cambria Math"/>
            </a:endParaRPr>
          </a:p>
        </p:txBody>
      </p:sp>
      <p:pic>
        <p:nvPicPr>
          <p:cNvPr id="4" name="Picture 3">
            <a:extLst>
              <a:ext uri="{FF2B5EF4-FFF2-40B4-BE49-F238E27FC236}">
                <a16:creationId xmlns:a16="http://schemas.microsoft.com/office/drawing/2014/main" id="{364F016C-81E6-834F-86DC-CF753E8D892F}"/>
              </a:ext>
            </a:extLst>
          </p:cNvPr>
          <p:cNvPicPr>
            <a:picLocks noChangeAspect="1"/>
          </p:cNvPicPr>
          <p:nvPr/>
        </p:nvPicPr>
        <p:blipFill>
          <a:blip r:embed="rId3"/>
          <a:stretch>
            <a:fillRect/>
          </a:stretch>
        </p:blipFill>
        <p:spPr>
          <a:xfrm>
            <a:off x="1524000" y="5794675"/>
            <a:ext cx="7848600" cy="1409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9E7E6D8-0521-F34F-B602-ECE1652D0D55}"/>
              </a:ext>
            </a:extLst>
          </p:cNvPr>
          <p:cNvGraphicFramePr/>
          <p:nvPr>
            <p:extLst>
              <p:ext uri="{D42A27DB-BD31-4B8C-83A1-F6EECF244321}">
                <p14:modId xmlns:p14="http://schemas.microsoft.com/office/powerpoint/2010/main" val="2775851374"/>
              </p:ext>
            </p:extLst>
          </p:nvPr>
        </p:nvGraphicFramePr>
        <p:xfrm>
          <a:off x="2078183" y="1995056"/>
          <a:ext cx="8063345" cy="2535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Google Shape;93;p4">
            <a:extLst>
              <a:ext uri="{FF2B5EF4-FFF2-40B4-BE49-F238E27FC236}">
                <a16:creationId xmlns:a16="http://schemas.microsoft.com/office/drawing/2014/main" id="{B8192F2B-F5B3-4FCD-9039-6704A6E56AF9}"/>
              </a:ext>
            </a:extLst>
          </p:cNvPr>
          <p:cNvSpPr txBox="1">
            <a:spLocks/>
          </p:cNvSpPr>
          <p:nvPr/>
        </p:nvSpPr>
        <p:spPr>
          <a:xfrm>
            <a:off x="539635" y="583124"/>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Project approach</a:t>
            </a:r>
          </a:p>
        </p:txBody>
      </p:sp>
    </p:spTree>
    <p:extLst>
      <p:ext uri="{BB962C8B-B14F-4D97-AF65-F5344CB8AC3E}">
        <p14:creationId xmlns:p14="http://schemas.microsoft.com/office/powerpoint/2010/main" val="117224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3;p4">
            <a:extLst>
              <a:ext uri="{FF2B5EF4-FFF2-40B4-BE49-F238E27FC236}">
                <a16:creationId xmlns:a16="http://schemas.microsoft.com/office/drawing/2014/main" id="{B8192F2B-F5B3-4FCD-9039-6704A6E56AF9}"/>
              </a:ext>
            </a:extLst>
          </p:cNvPr>
          <p:cNvSpPr txBox="1">
            <a:spLocks/>
          </p:cNvSpPr>
          <p:nvPr/>
        </p:nvSpPr>
        <p:spPr>
          <a:xfrm>
            <a:off x="539635" y="290676"/>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Core project tracks</a:t>
            </a:r>
          </a:p>
        </p:txBody>
      </p:sp>
      <p:grpSp>
        <p:nvGrpSpPr>
          <p:cNvPr id="2" name="Group 1">
            <a:extLst>
              <a:ext uri="{FF2B5EF4-FFF2-40B4-BE49-F238E27FC236}">
                <a16:creationId xmlns:a16="http://schemas.microsoft.com/office/drawing/2014/main" id="{8D6E524C-1F41-4AE5-B473-76DBDEE06664}"/>
              </a:ext>
            </a:extLst>
          </p:cNvPr>
          <p:cNvGrpSpPr/>
          <p:nvPr/>
        </p:nvGrpSpPr>
        <p:grpSpPr>
          <a:xfrm>
            <a:off x="714501" y="1402568"/>
            <a:ext cx="10073296" cy="3718072"/>
            <a:chOff x="714501" y="1402568"/>
            <a:chExt cx="10073296" cy="3718072"/>
          </a:xfrm>
        </p:grpSpPr>
        <p:sp>
          <p:nvSpPr>
            <p:cNvPr id="3" name="Freeform: Shape 2">
              <a:extLst>
                <a:ext uri="{FF2B5EF4-FFF2-40B4-BE49-F238E27FC236}">
                  <a16:creationId xmlns:a16="http://schemas.microsoft.com/office/drawing/2014/main" id="{07C3588D-D496-4444-801C-7D85B2E9065E}"/>
                </a:ext>
              </a:extLst>
            </p:cNvPr>
            <p:cNvSpPr/>
            <p:nvPr/>
          </p:nvSpPr>
          <p:spPr>
            <a:xfrm>
              <a:off x="714501" y="1402568"/>
              <a:ext cx="3301118" cy="3718072"/>
            </a:xfrm>
            <a:custGeom>
              <a:avLst/>
              <a:gdLst>
                <a:gd name="connsiteX0" fmla="*/ 0 w 3301118"/>
                <a:gd name="connsiteY0" fmla="*/ 330112 h 3718072"/>
                <a:gd name="connsiteX1" fmla="*/ 330112 w 3301118"/>
                <a:gd name="connsiteY1" fmla="*/ 0 h 3718072"/>
                <a:gd name="connsiteX2" fmla="*/ 2971006 w 3301118"/>
                <a:gd name="connsiteY2" fmla="*/ 0 h 3718072"/>
                <a:gd name="connsiteX3" fmla="*/ 3301118 w 3301118"/>
                <a:gd name="connsiteY3" fmla="*/ 330112 h 3718072"/>
                <a:gd name="connsiteX4" fmla="*/ 3301118 w 3301118"/>
                <a:gd name="connsiteY4" fmla="*/ 3387960 h 3718072"/>
                <a:gd name="connsiteX5" fmla="*/ 2971006 w 3301118"/>
                <a:gd name="connsiteY5" fmla="*/ 3718072 h 3718072"/>
                <a:gd name="connsiteX6" fmla="*/ 330112 w 3301118"/>
                <a:gd name="connsiteY6" fmla="*/ 3718072 h 3718072"/>
                <a:gd name="connsiteX7" fmla="*/ 0 w 3301118"/>
                <a:gd name="connsiteY7" fmla="*/ 3387960 h 3718072"/>
                <a:gd name="connsiteX8" fmla="*/ 0 w 3301118"/>
                <a:gd name="connsiteY8" fmla="*/ 330112 h 371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1118" h="3718072">
                  <a:moveTo>
                    <a:pt x="0" y="330112"/>
                  </a:moveTo>
                  <a:cubicBezTo>
                    <a:pt x="0" y="147796"/>
                    <a:pt x="147796" y="0"/>
                    <a:pt x="330112" y="0"/>
                  </a:cubicBezTo>
                  <a:lnTo>
                    <a:pt x="2971006" y="0"/>
                  </a:lnTo>
                  <a:cubicBezTo>
                    <a:pt x="3153322" y="0"/>
                    <a:pt x="3301118" y="147796"/>
                    <a:pt x="3301118" y="330112"/>
                  </a:cubicBezTo>
                  <a:lnTo>
                    <a:pt x="3301118" y="3387960"/>
                  </a:lnTo>
                  <a:cubicBezTo>
                    <a:pt x="3301118" y="3570276"/>
                    <a:pt x="3153322" y="3718072"/>
                    <a:pt x="2971006" y="3718072"/>
                  </a:cubicBezTo>
                  <a:lnTo>
                    <a:pt x="330112" y="3718072"/>
                  </a:lnTo>
                  <a:cubicBezTo>
                    <a:pt x="147796" y="3718072"/>
                    <a:pt x="0" y="3570276"/>
                    <a:pt x="0" y="3387960"/>
                  </a:cubicBezTo>
                  <a:lnTo>
                    <a:pt x="0" y="330112"/>
                  </a:lnTo>
                  <a:close/>
                </a:path>
              </a:pathLst>
            </a:custGeom>
            <a:solidFill>
              <a:srgbClr val="0070C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163576" tIns="1650804" rIns="163576" bIns="907192" numCol="1" spcCol="1270" anchor="t" anchorCtr="1">
              <a:noAutofit/>
            </a:bodyPr>
            <a:lstStyle/>
            <a:p>
              <a:pPr lvl="1" algn="l" defTabSz="800100">
                <a:lnSpc>
                  <a:spcPct val="90000"/>
                </a:lnSpc>
                <a:spcBef>
                  <a:spcPct val="0"/>
                </a:spcBef>
                <a:spcAft>
                  <a:spcPct val="15000"/>
                </a:spcAft>
              </a:pPr>
              <a:r>
                <a:rPr lang="en-US" sz="1800" kern="1200" dirty="0"/>
                <a:t>Follow a traditional pipeline with EDA and ML modeling</a:t>
              </a:r>
            </a:p>
          </p:txBody>
        </p:sp>
        <p:sp>
          <p:nvSpPr>
            <p:cNvPr id="9" name="Freeform: Shape 8">
              <a:extLst>
                <a:ext uri="{FF2B5EF4-FFF2-40B4-BE49-F238E27FC236}">
                  <a16:creationId xmlns:a16="http://schemas.microsoft.com/office/drawing/2014/main" id="{E05C2F92-759F-4DB4-B314-38AEA615F51A}"/>
                </a:ext>
              </a:extLst>
            </p:cNvPr>
            <p:cNvSpPr/>
            <p:nvPr/>
          </p:nvSpPr>
          <p:spPr>
            <a:xfrm>
              <a:off x="4086527" y="1402568"/>
              <a:ext cx="3301118" cy="3718072"/>
            </a:xfrm>
            <a:custGeom>
              <a:avLst/>
              <a:gdLst>
                <a:gd name="connsiteX0" fmla="*/ 0 w 3301118"/>
                <a:gd name="connsiteY0" fmla="*/ 330112 h 3718072"/>
                <a:gd name="connsiteX1" fmla="*/ 330112 w 3301118"/>
                <a:gd name="connsiteY1" fmla="*/ 0 h 3718072"/>
                <a:gd name="connsiteX2" fmla="*/ 2971006 w 3301118"/>
                <a:gd name="connsiteY2" fmla="*/ 0 h 3718072"/>
                <a:gd name="connsiteX3" fmla="*/ 3301118 w 3301118"/>
                <a:gd name="connsiteY3" fmla="*/ 330112 h 3718072"/>
                <a:gd name="connsiteX4" fmla="*/ 3301118 w 3301118"/>
                <a:gd name="connsiteY4" fmla="*/ 3387960 h 3718072"/>
                <a:gd name="connsiteX5" fmla="*/ 2971006 w 3301118"/>
                <a:gd name="connsiteY5" fmla="*/ 3718072 h 3718072"/>
                <a:gd name="connsiteX6" fmla="*/ 330112 w 3301118"/>
                <a:gd name="connsiteY6" fmla="*/ 3718072 h 3718072"/>
                <a:gd name="connsiteX7" fmla="*/ 0 w 3301118"/>
                <a:gd name="connsiteY7" fmla="*/ 3387960 h 3718072"/>
                <a:gd name="connsiteX8" fmla="*/ 0 w 3301118"/>
                <a:gd name="connsiteY8" fmla="*/ 330112 h 371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1118" h="3718072">
                  <a:moveTo>
                    <a:pt x="0" y="330112"/>
                  </a:moveTo>
                  <a:cubicBezTo>
                    <a:pt x="0" y="147796"/>
                    <a:pt x="147796" y="0"/>
                    <a:pt x="330112" y="0"/>
                  </a:cubicBezTo>
                  <a:lnTo>
                    <a:pt x="2971006" y="0"/>
                  </a:lnTo>
                  <a:cubicBezTo>
                    <a:pt x="3153322" y="0"/>
                    <a:pt x="3301118" y="147796"/>
                    <a:pt x="3301118" y="330112"/>
                  </a:cubicBezTo>
                  <a:lnTo>
                    <a:pt x="3301118" y="3387960"/>
                  </a:lnTo>
                  <a:cubicBezTo>
                    <a:pt x="3301118" y="3570276"/>
                    <a:pt x="3153322" y="3718072"/>
                    <a:pt x="2971006" y="3718072"/>
                  </a:cubicBezTo>
                  <a:lnTo>
                    <a:pt x="330112" y="3718072"/>
                  </a:lnTo>
                  <a:cubicBezTo>
                    <a:pt x="147796" y="3718072"/>
                    <a:pt x="0" y="3570276"/>
                    <a:pt x="0" y="3387960"/>
                  </a:cubicBezTo>
                  <a:lnTo>
                    <a:pt x="0" y="330112"/>
                  </a:lnTo>
                  <a:close/>
                </a:path>
              </a:pathLst>
            </a:custGeom>
            <a:solidFill>
              <a:srgbClr val="0070C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163576" tIns="1650804" rIns="163576" bIns="907192" numCol="1" spcCol="1270" anchor="t" anchorCtr="1">
              <a:noAutofit/>
            </a:bodyPr>
            <a:lstStyle/>
            <a:p>
              <a:pPr lvl="1" algn="l" defTabSz="800100">
                <a:lnSpc>
                  <a:spcPct val="90000"/>
                </a:lnSpc>
                <a:spcBef>
                  <a:spcPct val="0"/>
                </a:spcBef>
                <a:spcAft>
                  <a:spcPct val="15000"/>
                </a:spcAft>
              </a:pPr>
              <a:r>
                <a:rPr lang="en-US" sz="1800" kern="1200" dirty="0"/>
                <a:t>Utilize AWS components</a:t>
              </a:r>
            </a:p>
            <a:p>
              <a:pPr lvl="1" algn="l" defTabSz="800100">
                <a:lnSpc>
                  <a:spcPct val="90000"/>
                </a:lnSpc>
                <a:spcBef>
                  <a:spcPct val="0"/>
                </a:spcBef>
                <a:spcAft>
                  <a:spcPct val="15000"/>
                </a:spcAft>
              </a:pPr>
              <a:r>
                <a:rPr lang="en-US" sz="1800" kern="1200" dirty="0"/>
                <a:t>(</a:t>
              </a:r>
              <a:r>
                <a:rPr lang="en-US" sz="1800" kern="1200" dirty="0" err="1"/>
                <a:t>QuickSight</a:t>
              </a:r>
              <a:r>
                <a:rPr lang="en-US" sz="1800" kern="1200" dirty="0"/>
                <a:t>, Django, </a:t>
              </a:r>
              <a:r>
                <a:rPr lang="en-US" sz="1800" kern="1200" dirty="0" err="1"/>
                <a:t>Sagemaker</a:t>
              </a:r>
              <a:r>
                <a:rPr lang="en-US" sz="1800" kern="1200" dirty="0"/>
                <a:t>.. Etc.) </a:t>
              </a:r>
            </a:p>
          </p:txBody>
        </p:sp>
        <p:sp>
          <p:nvSpPr>
            <p:cNvPr id="11" name="Freeform: Shape 10">
              <a:extLst>
                <a:ext uri="{FF2B5EF4-FFF2-40B4-BE49-F238E27FC236}">
                  <a16:creationId xmlns:a16="http://schemas.microsoft.com/office/drawing/2014/main" id="{E3F36BBF-6EDE-4810-B9FB-7F1B01F2F17D}"/>
                </a:ext>
              </a:extLst>
            </p:cNvPr>
            <p:cNvSpPr/>
            <p:nvPr/>
          </p:nvSpPr>
          <p:spPr>
            <a:xfrm>
              <a:off x="7486679" y="1402568"/>
              <a:ext cx="3301118" cy="3718072"/>
            </a:xfrm>
            <a:custGeom>
              <a:avLst/>
              <a:gdLst>
                <a:gd name="connsiteX0" fmla="*/ 0 w 3301118"/>
                <a:gd name="connsiteY0" fmla="*/ 330112 h 3718072"/>
                <a:gd name="connsiteX1" fmla="*/ 330112 w 3301118"/>
                <a:gd name="connsiteY1" fmla="*/ 0 h 3718072"/>
                <a:gd name="connsiteX2" fmla="*/ 2971006 w 3301118"/>
                <a:gd name="connsiteY2" fmla="*/ 0 h 3718072"/>
                <a:gd name="connsiteX3" fmla="*/ 3301118 w 3301118"/>
                <a:gd name="connsiteY3" fmla="*/ 330112 h 3718072"/>
                <a:gd name="connsiteX4" fmla="*/ 3301118 w 3301118"/>
                <a:gd name="connsiteY4" fmla="*/ 3387960 h 3718072"/>
                <a:gd name="connsiteX5" fmla="*/ 2971006 w 3301118"/>
                <a:gd name="connsiteY5" fmla="*/ 3718072 h 3718072"/>
                <a:gd name="connsiteX6" fmla="*/ 330112 w 3301118"/>
                <a:gd name="connsiteY6" fmla="*/ 3718072 h 3718072"/>
                <a:gd name="connsiteX7" fmla="*/ 0 w 3301118"/>
                <a:gd name="connsiteY7" fmla="*/ 3387960 h 3718072"/>
                <a:gd name="connsiteX8" fmla="*/ 0 w 3301118"/>
                <a:gd name="connsiteY8" fmla="*/ 330112 h 371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1118" h="3718072">
                  <a:moveTo>
                    <a:pt x="0" y="330112"/>
                  </a:moveTo>
                  <a:cubicBezTo>
                    <a:pt x="0" y="147796"/>
                    <a:pt x="147796" y="0"/>
                    <a:pt x="330112" y="0"/>
                  </a:cubicBezTo>
                  <a:lnTo>
                    <a:pt x="2971006" y="0"/>
                  </a:lnTo>
                  <a:cubicBezTo>
                    <a:pt x="3153322" y="0"/>
                    <a:pt x="3301118" y="147796"/>
                    <a:pt x="3301118" y="330112"/>
                  </a:cubicBezTo>
                  <a:lnTo>
                    <a:pt x="3301118" y="3387960"/>
                  </a:lnTo>
                  <a:cubicBezTo>
                    <a:pt x="3301118" y="3570276"/>
                    <a:pt x="3153322" y="3718072"/>
                    <a:pt x="2971006" y="3718072"/>
                  </a:cubicBezTo>
                  <a:lnTo>
                    <a:pt x="330112" y="3718072"/>
                  </a:lnTo>
                  <a:cubicBezTo>
                    <a:pt x="147796" y="3718072"/>
                    <a:pt x="0" y="3570276"/>
                    <a:pt x="0" y="3387960"/>
                  </a:cubicBezTo>
                  <a:lnTo>
                    <a:pt x="0" y="330112"/>
                  </a:lnTo>
                  <a:close/>
                </a:path>
              </a:pathLst>
            </a:custGeom>
            <a:solidFill>
              <a:srgbClr val="0070C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163576" tIns="1650804" rIns="163576" bIns="907192" numCol="1" spcCol="1270" anchor="t" anchorCtr="1">
              <a:noAutofit/>
            </a:bodyPr>
            <a:lstStyle/>
            <a:p>
              <a:pPr lvl="1" algn="l" defTabSz="800100">
                <a:lnSpc>
                  <a:spcPct val="90000"/>
                </a:lnSpc>
                <a:spcBef>
                  <a:spcPct val="0"/>
                </a:spcBef>
                <a:spcAft>
                  <a:spcPct val="15000"/>
                </a:spcAft>
              </a:pPr>
              <a:r>
                <a:rPr lang="en-US" sz="1800" kern="1200" dirty="0"/>
                <a:t>Spot our findings and observations </a:t>
              </a:r>
            </a:p>
          </p:txBody>
        </p:sp>
        <p:sp>
          <p:nvSpPr>
            <p:cNvPr id="13" name="Arrow: Left-Right 12">
              <a:extLst>
                <a:ext uri="{FF2B5EF4-FFF2-40B4-BE49-F238E27FC236}">
                  <a16:creationId xmlns:a16="http://schemas.microsoft.com/office/drawing/2014/main" id="{AF9A1B51-9F94-471C-AE27-4ED1376E930C}"/>
                </a:ext>
              </a:extLst>
            </p:cNvPr>
            <p:cNvSpPr/>
            <p:nvPr/>
          </p:nvSpPr>
          <p:spPr>
            <a:xfrm>
              <a:off x="1088480" y="4377025"/>
              <a:ext cx="9297212" cy="557710"/>
            </a:xfrm>
            <a:prstGeom prst="leftRightArrow">
              <a:avLst/>
            </a:prstGeom>
          </p:spPr>
          <p:style>
            <a:lnRef idx="2">
              <a:schemeClr val="lt1">
                <a:hueOff val="0"/>
                <a:satOff val="0"/>
                <a:lumOff val="0"/>
                <a:alphaOff val="0"/>
              </a:schemeClr>
            </a:lnRef>
            <a:fillRef idx="1">
              <a:schemeClr val="accent4">
                <a:tint val="60000"/>
                <a:hueOff val="0"/>
                <a:satOff val="0"/>
                <a:lumOff val="0"/>
                <a:alphaOff val="0"/>
              </a:schemeClr>
            </a:fillRef>
            <a:effectRef idx="0">
              <a:schemeClr val="accent4">
                <a:tint val="60000"/>
                <a:hueOff val="0"/>
                <a:satOff val="0"/>
                <a:lumOff val="0"/>
                <a:alphaOff val="0"/>
              </a:schemeClr>
            </a:effectRef>
            <a:fontRef idx="minor">
              <a:schemeClr val="dk1">
                <a:hueOff val="0"/>
                <a:satOff val="0"/>
                <a:lumOff val="0"/>
                <a:alphaOff val="0"/>
              </a:schemeClr>
            </a:fontRef>
          </p:style>
        </p:sp>
      </p:grpSp>
      <p:sp>
        <p:nvSpPr>
          <p:cNvPr id="16" name="Rectangle 15">
            <a:extLst>
              <a:ext uri="{FF2B5EF4-FFF2-40B4-BE49-F238E27FC236}">
                <a16:creationId xmlns:a16="http://schemas.microsoft.com/office/drawing/2014/main" id="{408D40A8-66CC-460A-A4FE-79C0804A7D9A}"/>
              </a:ext>
            </a:extLst>
          </p:cNvPr>
          <p:cNvSpPr/>
          <p:nvPr/>
        </p:nvSpPr>
        <p:spPr>
          <a:xfrm>
            <a:off x="787790" y="1904050"/>
            <a:ext cx="3157498" cy="801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rgbClr val="0070C0"/>
              </a:solidFill>
            </a:endParaRPr>
          </a:p>
        </p:txBody>
      </p:sp>
      <p:pic>
        <p:nvPicPr>
          <p:cNvPr id="15" name="Picture 14">
            <a:extLst>
              <a:ext uri="{FF2B5EF4-FFF2-40B4-BE49-F238E27FC236}">
                <a16:creationId xmlns:a16="http://schemas.microsoft.com/office/drawing/2014/main" id="{E3850D85-BAC5-4148-805E-672870BF7F82}"/>
              </a:ext>
            </a:extLst>
          </p:cNvPr>
          <p:cNvPicPr>
            <a:picLocks noChangeAspect="1"/>
          </p:cNvPicPr>
          <p:nvPr/>
        </p:nvPicPr>
        <p:blipFill>
          <a:blip r:embed="rId2"/>
          <a:stretch>
            <a:fillRect/>
          </a:stretch>
        </p:blipFill>
        <p:spPr>
          <a:xfrm>
            <a:off x="1960110" y="1896008"/>
            <a:ext cx="809900" cy="809900"/>
          </a:xfrm>
          <a:prstGeom prst="rect">
            <a:avLst/>
          </a:prstGeom>
        </p:spPr>
      </p:pic>
      <p:sp>
        <p:nvSpPr>
          <p:cNvPr id="17" name="Rectangle 16">
            <a:extLst>
              <a:ext uri="{FF2B5EF4-FFF2-40B4-BE49-F238E27FC236}">
                <a16:creationId xmlns:a16="http://schemas.microsoft.com/office/drawing/2014/main" id="{20B46670-24CA-44A7-B2F6-5F7A7DA14CC7}"/>
              </a:ext>
            </a:extLst>
          </p:cNvPr>
          <p:cNvSpPr/>
          <p:nvPr/>
        </p:nvSpPr>
        <p:spPr>
          <a:xfrm>
            <a:off x="4158337" y="1920135"/>
            <a:ext cx="3157498" cy="801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rgbClr val="0070C0"/>
              </a:solidFill>
            </a:endParaRPr>
          </a:p>
        </p:txBody>
      </p:sp>
      <p:sp>
        <p:nvSpPr>
          <p:cNvPr id="18" name="Rectangle 17">
            <a:extLst>
              <a:ext uri="{FF2B5EF4-FFF2-40B4-BE49-F238E27FC236}">
                <a16:creationId xmlns:a16="http://schemas.microsoft.com/office/drawing/2014/main" id="{A8725A09-412A-48CE-A658-771F1252CFFF}"/>
              </a:ext>
            </a:extLst>
          </p:cNvPr>
          <p:cNvSpPr/>
          <p:nvPr/>
        </p:nvSpPr>
        <p:spPr>
          <a:xfrm>
            <a:off x="7558489" y="1920135"/>
            <a:ext cx="3157498" cy="801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rgbClr val="0070C0"/>
              </a:solidFill>
            </a:endParaRPr>
          </a:p>
        </p:txBody>
      </p:sp>
      <p:pic>
        <p:nvPicPr>
          <p:cNvPr id="20" name="Picture 19">
            <a:extLst>
              <a:ext uri="{FF2B5EF4-FFF2-40B4-BE49-F238E27FC236}">
                <a16:creationId xmlns:a16="http://schemas.microsoft.com/office/drawing/2014/main" id="{2A9D38B8-D2DA-46E6-8DC5-C8CE3985814E}"/>
              </a:ext>
            </a:extLst>
          </p:cNvPr>
          <p:cNvPicPr>
            <a:picLocks noChangeAspect="1"/>
          </p:cNvPicPr>
          <p:nvPr/>
        </p:nvPicPr>
        <p:blipFill>
          <a:blip r:embed="rId3"/>
          <a:stretch>
            <a:fillRect/>
          </a:stretch>
        </p:blipFill>
        <p:spPr>
          <a:xfrm>
            <a:off x="5187939" y="2022081"/>
            <a:ext cx="996608" cy="597965"/>
          </a:xfrm>
          <a:prstGeom prst="rect">
            <a:avLst/>
          </a:prstGeom>
        </p:spPr>
      </p:pic>
      <p:pic>
        <p:nvPicPr>
          <p:cNvPr id="22" name="Picture 21">
            <a:extLst>
              <a:ext uri="{FF2B5EF4-FFF2-40B4-BE49-F238E27FC236}">
                <a16:creationId xmlns:a16="http://schemas.microsoft.com/office/drawing/2014/main" id="{172D89EB-A687-4D5A-BB05-2F779B8E74BC}"/>
              </a:ext>
            </a:extLst>
          </p:cNvPr>
          <p:cNvPicPr>
            <a:picLocks noChangeAspect="1"/>
          </p:cNvPicPr>
          <p:nvPr/>
        </p:nvPicPr>
        <p:blipFill>
          <a:blip r:embed="rId4"/>
          <a:stretch>
            <a:fillRect/>
          </a:stretch>
        </p:blipFill>
        <p:spPr>
          <a:xfrm>
            <a:off x="8676843" y="1968906"/>
            <a:ext cx="889187" cy="720374"/>
          </a:xfrm>
          <a:prstGeom prst="rect">
            <a:avLst/>
          </a:prstGeom>
        </p:spPr>
      </p:pic>
    </p:spTree>
    <p:extLst>
      <p:ext uri="{BB962C8B-B14F-4D97-AF65-F5344CB8AC3E}">
        <p14:creationId xmlns:p14="http://schemas.microsoft.com/office/powerpoint/2010/main" val="384934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CCDF07-C947-4834-912D-8F13090752F2}"/>
              </a:ext>
            </a:extLst>
          </p:cNvPr>
          <p:cNvSpPr/>
          <p:nvPr/>
        </p:nvSpPr>
        <p:spPr>
          <a:xfrm>
            <a:off x="1022111" y="1813480"/>
            <a:ext cx="7745505" cy="507690"/>
          </a:xfrm>
          <a:prstGeom prst="roundRect">
            <a:avLst/>
          </a:prstGeom>
          <a:solidFill>
            <a:srgbClr val="CD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1CBE17-3153-49F8-ADF7-6F0AD44A21A6}"/>
              </a:ext>
            </a:extLst>
          </p:cNvPr>
          <p:cNvSpPr>
            <a:spLocks noGrp="1"/>
          </p:cNvSpPr>
          <p:nvPr>
            <p:ph type="body" idx="1"/>
          </p:nvPr>
        </p:nvSpPr>
        <p:spPr>
          <a:xfrm>
            <a:off x="759655" y="1335179"/>
            <a:ext cx="9087729" cy="4187643"/>
          </a:xfrm>
        </p:spPr>
        <p:txBody>
          <a:bodyPr/>
          <a:lstStyle/>
          <a:p>
            <a:pPr marL="571500" indent="-342900">
              <a:buBlip>
                <a:blip r:embed="rId2"/>
              </a:buBlip>
            </a:pPr>
            <a:r>
              <a:rPr lang="en-US" dirty="0"/>
              <a:t>Introduction, dataset and project approach</a:t>
            </a:r>
          </a:p>
          <a:p>
            <a:pPr marL="571500" indent="-342900">
              <a:buBlip>
                <a:blip r:embed="rId2"/>
              </a:buBlip>
            </a:pPr>
            <a:r>
              <a:rPr lang="en-US" dirty="0"/>
              <a:t>AWS architecture</a:t>
            </a:r>
          </a:p>
          <a:p>
            <a:pPr marL="571500" indent="-342900">
              <a:buBlip>
                <a:blip r:embed="rId2"/>
              </a:buBlip>
            </a:pPr>
            <a:r>
              <a:rPr lang="en-US" dirty="0"/>
              <a:t>Setting up </a:t>
            </a:r>
            <a:r>
              <a:rPr lang="en-US" dirty="0" err="1"/>
              <a:t>QuickSight</a:t>
            </a:r>
            <a:endParaRPr lang="en-US" dirty="0"/>
          </a:p>
          <a:p>
            <a:pPr marL="571500" indent="-342900">
              <a:buBlip>
                <a:blip r:embed="rId2"/>
              </a:buBlip>
            </a:pPr>
            <a:r>
              <a:rPr lang="en-US" dirty="0"/>
              <a:t>EDA </a:t>
            </a:r>
          </a:p>
          <a:p>
            <a:pPr marL="571500" indent="-342900">
              <a:buBlip>
                <a:blip r:embed="rId2"/>
              </a:buBlip>
            </a:pPr>
            <a:r>
              <a:rPr lang="en-US" dirty="0"/>
              <a:t>Machine Learning and modeling</a:t>
            </a:r>
          </a:p>
          <a:p>
            <a:pPr marL="571500" indent="-342900">
              <a:buBlip>
                <a:blip r:embed="rId2"/>
              </a:buBlip>
            </a:pPr>
            <a:r>
              <a:rPr lang="en-US" dirty="0"/>
              <a:t>Final representation</a:t>
            </a:r>
          </a:p>
          <a:p>
            <a:pPr marL="571500" indent="-342900">
              <a:buBlip>
                <a:blip r:embed="rId2"/>
              </a:buBlip>
            </a:pPr>
            <a:r>
              <a:rPr lang="en-US" dirty="0"/>
              <a:t>Conclusion</a:t>
            </a:r>
          </a:p>
          <a:p>
            <a:endParaRPr lang="en-US" dirty="0"/>
          </a:p>
        </p:txBody>
      </p:sp>
      <p:sp>
        <p:nvSpPr>
          <p:cNvPr id="4" name="Google Shape;62;p3">
            <a:extLst>
              <a:ext uri="{FF2B5EF4-FFF2-40B4-BE49-F238E27FC236}">
                <a16:creationId xmlns:a16="http://schemas.microsoft.com/office/drawing/2014/main" id="{E9613385-53BF-4B50-B575-4FAAB73FC040}"/>
              </a:ext>
            </a:extLst>
          </p:cNvPr>
          <p:cNvSpPr txBox="1">
            <a:spLocks noGrp="1"/>
          </p:cNvSpPr>
          <p:nvPr>
            <p:ph type="title"/>
          </p:nvPr>
        </p:nvSpPr>
        <p:spPr>
          <a:xfrm>
            <a:off x="1022111" y="378130"/>
            <a:ext cx="3085655" cy="638032"/>
          </a:xfrm>
          <a:prstGeom prst="rect">
            <a:avLst/>
          </a:prstGeom>
          <a:noFill/>
          <a:ln>
            <a:noFill/>
          </a:ln>
        </p:spPr>
        <p:txBody>
          <a:bodyPr spcFirstLastPara="1" wrap="square" lIns="91425" tIns="45700" rIns="91425" bIns="45700" anchor="t" anchorCtr="0">
            <a:noAutofit/>
          </a:bodyPr>
          <a:lstStyle/>
          <a:p>
            <a:r>
              <a:rPr lang="en-US" sz="3600" dirty="0">
                <a:solidFill>
                  <a:srgbClr val="0070C0"/>
                </a:solidFill>
                <a:latin typeface="Times" pitchFamily="2" charset="0"/>
                <a:ea typeface="Calibri"/>
                <a:cs typeface="Calibri"/>
                <a:sym typeface="Calibri"/>
              </a:rPr>
              <a:t>Agenda</a:t>
            </a:r>
            <a:endParaRPr sz="3600" dirty="0">
              <a:solidFill>
                <a:srgbClr val="0070C0"/>
              </a:solidFill>
              <a:latin typeface="Times" pitchFamily="2" charset="0"/>
              <a:ea typeface="Calibri"/>
              <a:cs typeface="Calibri"/>
              <a:sym typeface="Calibri"/>
            </a:endParaRPr>
          </a:p>
        </p:txBody>
      </p:sp>
    </p:spTree>
    <p:extLst>
      <p:ext uri="{BB962C8B-B14F-4D97-AF65-F5344CB8AC3E}">
        <p14:creationId xmlns:p14="http://schemas.microsoft.com/office/powerpoint/2010/main" val="4107574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11a9762eb52_0_0"/>
          <p:cNvSpPr txBox="1">
            <a:spLocks noGrp="1"/>
          </p:cNvSpPr>
          <p:nvPr>
            <p:ph type="body" idx="1"/>
          </p:nvPr>
        </p:nvSpPr>
        <p:spPr>
          <a:xfrm>
            <a:off x="477236" y="1323057"/>
            <a:ext cx="7745400" cy="3170400"/>
          </a:xfrm>
          <a:prstGeom prst="rect">
            <a:avLst/>
          </a:prstGeom>
        </p:spPr>
        <p:txBody>
          <a:bodyPr spcFirstLastPara="1" wrap="square" lIns="91425" tIns="45700" rIns="91425" bIns="45700" anchor="t" anchorCtr="0">
            <a:noAutofit/>
          </a:bodyPr>
          <a:lstStyle/>
          <a:p>
            <a:pPr indent="-381000">
              <a:buClr>
                <a:srgbClr val="0070C0"/>
              </a:buClr>
              <a:buFont typeface="Wingdings" panose="05000000000000000000" pitchFamily="2" charset="2"/>
              <a:buChar char="§"/>
            </a:pPr>
            <a:r>
              <a:rPr lang="en-US" dirty="0" err="1">
                <a:latin typeface="Times" pitchFamily="2" charset="0"/>
              </a:rPr>
              <a:t>QuickSight</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err="1">
                <a:latin typeface="Times" pitchFamily="2" charset="0"/>
              </a:rPr>
              <a:t>SageMaker</a:t>
            </a:r>
            <a:r>
              <a:rPr lang="en-US" dirty="0">
                <a:latin typeface="Times" pitchFamily="2" charset="0"/>
              </a:rPr>
              <a:t> </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a:latin typeface="Times" pitchFamily="2" charset="0"/>
              </a:rPr>
              <a:t>S3</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a:latin typeface="Times" pitchFamily="2" charset="0"/>
              </a:rPr>
              <a:t>IAM policies</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err="1">
                <a:latin typeface="Times" pitchFamily="2" charset="0"/>
              </a:rPr>
              <a:t>Keras</a:t>
            </a:r>
            <a:r>
              <a:rPr lang="en-US" dirty="0">
                <a:latin typeface="Times" pitchFamily="2" charset="0"/>
              </a:rPr>
              <a:t> </a:t>
            </a:r>
            <a:r>
              <a:rPr lang="en-US" dirty="0" err="1">
                <a:latin typeface="Times" pitchFamily="2" charset="0"/>
              </a:rPr>
              <a:t>Boto</a:t>
            </a:r>
            <a:r>
              <a:rPr lang="en-US" dirty="0">
                <a:latin typeface="Times" pitchFamily="2" charset="0"/>
              </a:rPr>
              <a:t> Usage</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a:latin typeface="Times" pitchFamily="2" charset="0"/>
              </a:rPr>
              <a:t>VPCs</a:t>
            </a:r>
            <a:endParaRPr dirty="0">
              <a:latin typeface="Times" pitchFamily="2" charset="0"/>
            </a:endParaRPr>
          </a:p>
          <a:p>
            <a:pPr indent="-381000">
              <a:spcBef>
                <a:spcPts val="0"/>
              </a:spcBef>
              <a:buClr>
                <a:srgbClr val="0070C0"/>
              </a:buClr>
              <a:buFont typeface="Wingdings" panose="05000000000000000000" pitchFamily="2" charset="2"/>
              <a:buChar char="§"/>
            </a:pPr>
            <a:r>
              <a:rPr lang="en-US" dirty="0" err="1">
                <a:latin typeface="Times" pitchFamily="2" charset="0"/>
              </a:rPr>
              <a:t>AutoML</a:t>
            </a:r>
            <a:endParaRPr dirty="0">
              <a:latin typeface="Times" pitchFamily="2" charset="0"/>
            </a:endParaRPr>
          </a:p>
          <a:p>
            <a:pPr indent="0"/>
            <a:endParaRPr dirty="0">
              <a:latin typeface="Times" pitchFamily="2" charset="0"/>
            </a:endParaRPr>
          </a:p>
          <a:p>
            <a:pPr indent="0"/>
            <a:endParaRPr dirty="0">
              <a:latin typeface="Times" pitchFamily="2" charset="0"/>
            </a:endParaRPr>
          </a:p>
        </p:txBody>
      </p:sp>
      <p:pic>
        <p:nvPicPr>
          <p:cNvPr id="7" name="Picture 6">
            <a:extLst>
              <a:ext uri="{FF2B5EF4-FFF2-40B4-BE49-F238E27FC236}">
                <a16:creationId xmlns:a16="http://schemas.microsoft.com/office/drawing/2014/main" id="{D76CE9DB-D2D8-284A-87CE-4C52CD71C15F}"/>
              </a:ext>
            </a:extLst>
          </p:cNvPr>
          <p:cNvPicPr>
            <a:picLocks noChangeAspect="1"/>
          </p:cNvPicPr>
          <p:nvPr/>
        </p:nvPicPr>
        <p:blipFill>
          <a:blip r:embed="rId3"/>
          <a:stretch>
            <a:fillRect/>
          </a:stretch>
        </p:blipFill>
        <p:spPr>
          <a:xfrm>
            <a:off x="6962963" y="272788"/>
            <a:ext cx="1808410" cy="1283062"/>
          </a:xfrm>
          <a:prstGeom prst="rect">
            <a:avLst/>
          </a:prstGeom>
        </p:spPr>
      </p:pic>
      <p:pic>
        <p:nvPicPr>
          <p:cNvPr id="8" name="Picture 7">
            <a:extLst>
              <a:ext uri="{FF2B5EF4-FFF2-40B4-BE49-F238E27FC236}">
                <a16:creationId xmlns:a16="http://schemas.microsoft.com/office/drawing/2014/main" id="{6ADC7E3F-C0BE-214C-8CE0-16F57249CBBE}"/>
              </a:ext>
            </a:extLst>
          </p:cNvPr>
          <p:cNvPicPr>
            <a:picLocks noChangeAspect="1"/>
          </p:cNvPicPr>
          <p:nvPr/>
        </p:nvPicPr>
        <p:blipFill>
          <a:blip r:embed="rId4"/>
          <a:stretch>
            <a:fillRect/>
          </a:stretch>
        </p:blipFill>
        <p:spPr>
          <a:xfrm>
            <a:off x="5964124" y="1910118"/>
            <a:ext cx="518442" cy="900452"/>
          </a:xfrm>
          <a:prstGeom prst="rect">
            <a:avLst/>
          </a:prstGeom>
        </p:spPr>
      </p:pic>
      <p:pic>
        <p:nvPicPr>
          <p:cNvPr id="9" name="Picture 6" descr="Analyze your Amazon RDS for MySQL data with Alteryx in minutes | Stitch">
            <a:extLst>
              <a:ext uri="{FF2B5EF4-FFF2-40B4-BE49-F238E27FC236}">
                <a16:creationId xmlns:a16="http://schemas.microsoft.com/office/drawing/2014/main" id="{990AA1B8-C4D8-3143-A3C6-B525686F1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0487" y="2777687"/>
            <a:ext cx="1302626" cy="1302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3C1D940-2BCC-8044-A30F-6F9FD5E031F8}"/>
              </a:ext>
            </a:extLst>
          </p:cNvPr>
          <p:cNvPicPr>
            <a:picLocks noChangeAspect="1"/>
          </p:cNvPicPr>
          <p:nvPr/>
        </p:nvPicPr>
        <p:blipFill>
          <a:blip r:embed="rId6"/>
          <a:stretch>
            <a:fillRect/>
          </a:stretch>
        </p:blipFill>
        <p:spPr>
          <a:xfrm>
            <a:off x="6410030" y="3148453"/>
            <a:ext cx="836307" cy="1102404"/>
          </a:xfrm>
          <a:prstGeom prst="rect">
            <a:avLst/>
          </a:prstGeom>
        </p:spPr>
      </p:pic>
      <p:pic>
        <p:nvPicPr>
          <p:cNvPr id="12" name="Picture 11">
            <a:extLst>
              <a:ext uri="{FF2B5EF4-FFF2-40B4-BE49-F238E27FC236}">
                <a16:creationId xmlns:a16="http://schemas.microsoft.com/office/drawing/2014/main" id="{2DA379FD-B2E1-9C40-966F-1E1235DFEFD6}"/>
              </a:ext>
            </a:extLst>
          </p:cNvPr>
          <p:cNvPicPr>
            <a:picLocks noChangeAspect="1"/>
          </p:cNvPicPr>
          <p:nvPr/>
        </p:nvPicPr>
        <p:blipFill>
          <a:blip r:embed="rId7"/>
          <a:stretch>
            <a:fillRect/>
          </a:stretch>
        </p:blipFill>
        <p:spPr>
          <a:xfrm>
            <a:off x="8402329" y="4755113"/>
            <a:ext cx="957650" cy="423231"/>
          </a:xfrm>
          <a:prstGeom prst="rect">
            <a:avLst/>
          </a:prstGeom>
        </p:spPr>
      </p:pic>
      <p:pic>
        <p:nvPicPr>
          <p:cNvPr id="13" name="Picture 18">
            <a:extLst>
              <a:ext uri="{FF2B5EF4-FFF2-40B4-BE49-F238E27FC236}">
                <a16:creationId xmlns:a16="http://schemas.microsoft.com/office/drawing/2014/main" id="{53F0F8BB-955C-7441-97F4-DCA2F8B55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4198" y="1997955"/>
            <a:ext cx="586139" cy="6819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4AAEF74-3D23-624D-ACFF-C451857CA393}"/>
              </a:ext>
            </a:extLst>
          </p:cNvPr>
          <p:cNvPicPr>
            <a:picLocks noChangeAspect="1"/>
          </p:cNvPicPr>
          <p:nvPr/>
        </p:nvPicPr>
        <p:blipFill>
          <a:blip r:embed="rId9"/>
          <a:stretch>
            <a:fillRect/>
          </a:stretch>
        </p:blipFill>
        <p:spPr>
          <a:xfrm>
            <a:off x="8112855" y="3179826"/>
            <a:ext cx="768299" cy="840155"/>
          </a:xfrm>
          <a:prstGeom prst="rect">
            <a:avLst/>
          </a:prstGeom>
        </p:spPr>
      </p:pic>
      <p:pic>
        <p:nvPicPr>
          <p:cNvPr id="2" name="Picture 1">
            <a:extLst>
              <a:ext uri="{FF2B5EF4-FFF2-40B4-BE49-F238E27FC236}">
                <a16:creationId xmlns:a16="http://schemas.microsoft.com/office/drawing/2014/main" id="{FA594A0A-2400-2843-8B55-E7DA453E01B7}"/>
              </a:ext>
            </a:extLst>
          </p:cNvPr>
          <p:cNvPicPr>
            <a:picLocks noChangeAspect="1"/>
          </p:cNvPicPr>
          <p:nvPr/>
        </p:nvPicPr>
        <p:blipFill>
          <a:blip r:embed="rId10"/>
          <a:stretch>
            <a:fillRect/>
          </a:stretch>
        </p:blipFill>
        <p:spPr>
          <a:xfrm>
            <a:off x="6149072" y="4519953"/>
            <a:ext cx="1047614" cy="893553"/>
          </a:xfrm>
          <a:prstGeom prst="rect">
            <a:avLst/>
          </a:prstGeom>
        </p:spPr>
      </p:pic>
      <p:sp>
        <p:nvSpPr>
          <p:cNvPr id="15" name="Google Shape;93;p4">
            <a:extLst>
              <a:ext uri="{FF2B5EF4-FFF2-40B4-BE49-F238E27FC236}">
                <a16:creationId xmlns:a16="http://schemas.microsoft.com/office/drawing/2014/main" id="{14F40C6B-BDA2-44D4-BCFF-BFB61FF7E9DF}"/>
              </a:ext>
            </a:extLst>
          </p:cNvPr>
          <p:cNvSpPr txBox="1">
            <a:spLocks/>
          </p:cNvSpPr>
          <p:nvPr/>
        </p:nvSpPr>
        <p:spPr>
          <a:xfrm>
            <a:off x="539635" y="290676"/>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AWS tools overview</a:t>
            </a:r>
          </a:p>
        </p:txBody>
      </p:sp>
      <p:pic>
        <p:nvPicPr>
          <p:cNvPr id="1026" name="Picture 2" descr="Quicksight Icon - Download in Flat Style">
            <a:extLst>
              <a:ext uri="{FF2B5EF4-FFF2-40B4-BE49-F238E27FC236}">
                <a16:creationId xmlns:a16="http://schemas.microsoft.com/office/drawing/2014/main" id="{AD300899-C2D2-44A4-A8FF-CD1095E142D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11969" y="1910118"/>
            <a:ext cx="768299" cy="7682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 name="Rectangle 6">
            <a:extLst>
              <a:ext uri="{FF2B5EF4-FFF2-40B4-BE49-F238E27FC236}">
                <a16:creationId xmlns:a16="http://schemas.microsoft.com/office/drawing/2014/main" id="{1A58C1C9-CCF7-074D-892C-6DB09202DADF}"/>
              </a:ext>
            </a:extLst>
          </p:cNvPr>
          <p:cNvSpPr/>
          <p:nvPr/>
        </p:nvSpPr>
        <p:spPr>
          <a:xfrm>
            <a:off x="2400525" y="1732809"/>
            <a:ext cx="7809186" cy="4088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76C86EE-C657-2443-9ABA-A2F09618FB38}"/>
              </a:ext>
            </a:extLst>
          </p:cNvPr>
          <p:cNvSpPr txBox="1"/>
          <p:nvPr/>
        </p:nvSpPr>
        <p:spPr>
          <a:xfrm>
            <a:off x="1554925" y="1253822"/>
            <a:ext cx="851339" cy="400110"/>
          </a:xfrm>
          <a:prstGeom prst="rect">
            <a:avLst/>
          </a:prstGeom>
          <a:noFill/>
        </p:spPr>
        <p:txBody>
          <a:bodyPr wrap="square" rtlCol="0">
            <a:spAutoFit/>
          </a:bodyPr>
          <a:lstStyle/>
          <a:p>
            <a:r>
              <a:rPr lang="en-US" sz="2000" dirty="0"/>
              <a:t>AWS</a:t>
            </a:r>
          </a:p>
        </p:txBody>
      </p:sp>
      <p:sp>
        <p:nvSpPr>
          <p:cNvPr id="9" name="Rectangle 8">
            <a:extLst>
              <a:ext uri="{FF2B5EF4-FFF2-40B4-BE49-F238E27FC236}">
                <a16:creationId xmlns:a16="http://schemas.microsoft.com/office/drawing/2014/main" id="{E8CB7979-434C-3745-B41E-1362622EEC11}"/>
              </a:ext>
            </a:extLst>
          </p:cNvPr>
          <p:cNvSpPr/>
          <p:nvPr/>
        </p:nvSpPr>
        <p:spPr>
          <a:xfrm>
            <a:off x="2631750" y="2187732"/>
            <a:ext cx="3478925" cy="31028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3353510-8160-484E-AD18-B32007ECB0EE}"/>
              </a:ext>
            </a:extLst>
          </p:cNvPr>
          <p:cNvSpPr/>
          <p:nvPr/>
        </p:nvSpPr>
        <p:spPr>
          <a:xfrm>
            <a:off x="6468025" y="2187732"/>
            <a:ext cx="3478925" cy="31028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sp>
        <p:nvSpPr>
          <p:cNvPr id="11" name="TextBox 10">
            <a:extLst>
              <a:ext uri="{FF2B5EF4-FFF2-40B4-BE49-F238E27FC236}">
                <a16:creationId xmlns:a16="http://schemas.microsoft.com/office/drawing/2014/main" id="{CF238058-E63E-684B-8DCD-C9CAECAEE10A}"/>
              </a:ext>
            </a:extLst>
          </p:cNvPr>
          <p:cNvSpPr txBox="1"/>
          <p:nvPr/>
        </p:nvSpPr>
        <p:spPr>
          <a:xfrm>
            <a:off x="2918761" y="2188513"/>
            <a:ext cx="1408387" cy="307777"/>
          </a:xfrm>
          <a:prstGeom prst="rect">
            <a:avLst/>
          </a:prstGeom>
          <a:noFill/>
        </p:spPr>
        <p:txBody>
          <a:bodyPr wrap="square" rtlCol="0">
            <a:spAutoFit/>
          </a:bodyPr>
          <a:lstStyle/>
          <a:p>
            <a:r>
              <a:rPr lang="en-US" dirty="0"/>
              <a:t>Public subnet</a:t>
            </a:r>
          </a:p>
        </p:txBody>
      </p:sp>
      <p:sp>
        <p:nvSpPr>
          <p:cNvPr id="12" name="TextBox 11">
            <a:extLst>
              <a:ext uri="{FF2B5EF4-FFF2-40B4-BE49-F238E27FC236}">
                <a16:creationId xmlns:a16="http://schemas.microsoft.com/office/drawing/2014/main" id="{A8501760-7B04-6F47-84EF-3641BB64FE6C}"/>
              </a:ext>
            </a:extLst>
          </p:cNvPr>
          <p:cNvSpPr txBox="1"/>
          <p:nvPr/>
        </p:nvSpPr>
        <p:spPr>
          <a:xfrm>
            <a:off x="6729942" y="2183023"/>
            <a:ext cx="1408387" cy="307777"/>
          </a:xfrm>
          <a:prstGeom prst="rect">
            <a:avLst/>
          </a:prstGeom>
          <a:noFill/>
        </p:spPr>
        <p:txBody>
          <a:bodyPr wrap="square" rtlCol="0">
            <a:spAutoFit/>
          </a:bodyPr>
          <a:lstStyle/>
          <a:p>
            <a:r>
              <a:rPr lang="en-US" dirty="0"/>
              <a:t>Private subnet</a:t>
            </a:r>
          </a:p>
        </p:txBody>
      </p:sp>
      <p:sp>
        <p:nvSpPr>
          <p:cNvPr id="13" name="Rectangle 12">
            <a:extLst>
              <a:ext uri="{FF2B5EF4-FFF2-40B4-BE49-F238E27FC236}">
                <a16:creationId xmlns:a16="http://schemas.microsoft.com/office/drawing/2014/main" id="{3172D8EF-8AD1-8D44-B221-A730050CF917}"/>
              </a:ext>
            </a:extLst>
          </p:cNvPr>
          <p:cNvSpPr/>
          <p:nvPr/>
        </p:nvSpPr>
        <p:spPr>
          <a:xfrm>
            <a:off x="2841957" y="2849094"/>
            <a:ext cx="2722910" cy="2258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0598EF01-6082-C04D-851B-0680DA0EE0AA}"/>
              </a:ext>
            </a:extLst>
          </p:cNvPr>
          <p:cNvSpPr/>
          <p:nvPr/>
        </p:nvSpPr>
        <p:spPr>
          <a:xfrm>
            <a:off x="6798737" y="2834767"/>
            <a:ext cx="2722910" cy="2258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6" descr="Analyze your Amazon RDS for MySQL data with Alteryx in minutes | Stitch">
            <a:extLst>
              <a:ext uri="{FF2B5EF4-FFF2-40B4-BE49-F238E27FC236}">
                <a16:creationId xmlns:a16="http://schemas.microsoft.com/office/drawing/2014/main" id="{8DAE688C-62DD-F448-A664-AD587A137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875" y="3448627"/>
            <a:ext cx="1302626" cy="13026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BC94B53-59A1-8B47-A3FD-3D33D5769D7A}"/>
              </a:ext>
            </a:extLst>
          </p:cNvPr>
          <p:cNvSpPr txBox="1"/>
          <p:nvPr/>
        </p:nvSpPr>
        <p:spPr>
          <a:xfrm>
            <a:off x="2834809" y="2854839"/>
            <a:ext cx="1408387" cy="307777"/>
          </a:xfrm>
          <a:prstGeom prst="rect">
            <a:avLst/>
          </a:prstGeom>
          <a:noFill/>
        </p:spPr>
        <p:txBody>
          <a:bodyPr wrap="square" rtlCol="0">
            <a:spAutoFit/>
          </a:bodyPr>
          <a:lstStyle/>
          <a:p>
            <a:r>
              <a:rPr lang="en-US" dirty="0"/>
              <a:t>Security group</a:t>
            </a:r>
          </a:p>
        </p:txBody>
      </p:sp>
      <p:cxnSp>
        <p:nvCxnSpPr>
          <p:cNvPr id="17" name="Straight Arrow Connector 16">
            <a:extLst>
              <a:ext uri="{FF2B5EF4-FFF2-40B4-BE49-F238E27FC236}">
                <a16:creationId xmlns:a16="http://schemas.microsoft.com/office/drawing/2014/main" id="{764701A5-86E4-A241-90D2-CC07DA6BD7F6}"/>
              </a:ext>
            </a:extLst>
          </p:cNvPr>
          <p:cNvCxnSpPr/>
          <p:nvPr/>
        </p:nvCxnSpPr>
        <p:spPr>
          <a:xfrm flipH="1">
            <a:off x="5217295" y="4363018"/>
            <a:ext cx="19555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DD32C5-F946-D644-9C3A-93DB49657BAA}"/>
              </a:ext>
            </a:extLst>
          </p:cNvPr>
          <p:cNvSpPr txBox="1"/>
          <p:nvPr/>
        </p:nvSpPr>
        <p:spPr>
          <a:xfrm>
            <a:off x="6798365" y="2837839"/>
            <a:ext cx="1408387" cy="307777"/>
          </a:xfrm>
          <a:prstGeom prst="rect">
            <a:avLst/>
          </a:prstGeom>
          <a:noFill/>
        </p:spPr>
        <p:txBody>
          <a:bodyPr wrap="square" rtlCol="0">
            <a:spAutoFit/>
          </a:bodyPr>
          <a:lstStyle/>
          <a:p>
            <a:r>
              <a:rPr lang="en-US" dirty="0"/>
              <a:t>Security group</a:t>
            </a:r>
          </a:p>
        </p:txBody>
      </p:sp>
      <p:pic>
        <p:nvPicPr>
          <p:cNvPr id="19" name="Picture 12" descr="AWS] VPC – IGW – Scriptorium">
            <a:extLst>
              <a:ext uri="{FF2B5EF4-FFF2-40B4-BE49-F238E27FC236}">
                <a16:creationId xmlns:a16="http://schemas.microsoft.com/office/drawing/2014/main" id="{497B22D4-71E7-FE48-9767-C2F81F8E4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625" y="1357068"/>
            <a:ext cx="652955" cy="6529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218F1B9-DA44-B849-9D5B-E66E989C0B57}"/>
              </a:ext>
            </a:extLst>
          </p:cNvPr>
          <p:cNvSpPr txBox="1"/>
          <p:nvPr/>
        </p:nvSpPr>
        <p:spPr>
          <a:xfrm>
            <a:off x="6582751" y="1369049"/>
            <a:ext cx="1707280" cy="307777"/>
          </a:xfrm>
          <a:prstGeom prst="rect">
            <a:avLst/>
          </a:prstGeom>
          <a:noFill/>
        </p:spPr>
        <p:txBody>
          <a:bodyPr wrap="square" rtlCol="0">
            <a:spAutoFit/>
          </a:bodyPr>
          <a:lstStyle/>
          <a:p>
            <a:r>
              <a:rPr lang="en-US" dirty="0"/>
              <a:t>Internet getaway</a:t>
            </a:r>
          </a:p>
        </p:txBody>
      </p:sp>
      <p:cxnSp>
        <p:nvCxnSpPr>
          <p:cNvPr id="21" name="Straight Arrow Connector 20">
            <a:extLst>
              <a:ext uri="{FF2B5EF4-FFF2-40B4-BE49-F238E27FC236}">
                <a16:creationId xmlns:a16="http://schemas.microsoft.com/office/drawing/2014/main" id="{223B3F11-BF0D-6B4A-90F6-220E9EF542D0}"/>
              </a:ext>
            </a:extLst>
          </p:cNvPr>
          <p:cNvCxnSpPr/>
          <p:nvPr/>
        </p:nvCxnSpPr>
        <p:spPr>
          <a:xfrm flipV="1">
            <a:off x="4397908" y="1890465"/>
            <a:ext cx="1507581" cy="9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2F522F2-06A0-D549-A376-DB9685B470AC}"/>
              </a:ext>
            </a:extLst>
          </p:cNvPr>
          <p:cNvPicPr>
            <a:picLocks noChangeAspect="1"/>
          </p:cNvPicPr>
          <p:nvPr/>
        </p:nvPicPr>
        <p:blipFill>
          <a:blip r:embed="rId5"/>
          <a:stretch>
            <a:fillRect/>
          </a:stretch>
        </p:blipFill>
        <p:spPr>
          <a:xfrm>
            <a:off x="4339309" y="3975408"/>
            <a:ext cx="836307" cy="1102404"/>
          </a:xfrm>
          <a:prstGeom prst="rect">
            <a:avLst/>
          </a:prstGeom>
        </p:spPr>
      </p:pic>
      <p:pic>
        <p:nvPicPr>
          <p:cNvPr id="23" name="Picture 22">
            <a:extLst>
              <a:ext uri="{FF2B5EF4-FFF2-40B4-BE49-F238E27FC236}">
                <a16:creationId xmlns:a16="http://schemas.microsoft.com/office/drawing/2014/main" id="{DDD8CC55-EDFA-674A-BB9D-DDAF7906D2DD}"/>
              </a:ext>
            </a:extLst>
          </p:cNvPr>
          <p:cNvPicPr>
            <a:picLocks noChangeAspect="1"/>
          </p:cNvPicPr>
          <p:nvPr/>
        </p:nvPicPr>
        <p:blipFill>
          <a:blip r:embed="rId6"/>
          <a:stretch>
            <a:fillRect/>
          </a:stretch>
        </p:blipFill>
        <p:spPr>
          <a:xfrm>
            <a:off x="3034816" y="4223106"/>
            <a:ext cx="957650" cy="423231"/>
          </a:xfrm>
          <a:prstGeom prst="rect">
            <a:avLst/>
          </a:prstGeom>
        </p:spPr>
      </p:pic>
      <p:sp>
        <p:nvSpPr>
          <p:cNvPr id="24" name="TextBox 23">
            <a:extLst>
              <a:ext uri="{FF2B5EF4-FFF2-40B4-BE49-F238E27FC236}">
                <a16:creationId xmlns:a16="http://schemas.microsoft.com/office/drawing/2014/main" id="{94AB494A-54C6-6844-9D5F-A4570BE33961}"/>
              </a:ext>
            </a:extLst>
          </p:cNvPr>
          <p:cNvSpPr txBox="1"/>
          <p:nvPr/>
        </p:nvSpPr>
        <p:spPr>
          <a:xfrm>
            <a:off x="4042205" y="4139630"/>
            <a:ext cx="383998" cy="523220"/>
          </a:xfrm>
          <a:prstGeom prst="rect">
            <a:avLst/>
          </a:prstGeom>
          <a:noFill/>
        </p:spPr>
        <p:txBody>
          <a:bodyPr wrap="square" rtlCol="0">
            <a:spAutoFit/>
          </a:bodyPr>
          <a:lstStyle/>
          <a:p>
            <a:r>
              <a:rPr lang="en-US" sz="2800" dirty="0"/>
              <a:t>+</a:t>
            </a:r>
            <a:endParaRPr lang="en-US" sz="2400" dirty="0"/>
          </a:p>
        </p:txBody>
      </p:sp>
      <p:pic>
        <p:nvPicPr>
          <p:cNvPr id="25" name="Picture 18">
            <a:extLst>
              <a:ext uri="{FF2B5EF4-FFF2-40B4-BE49-F238E27FC236}">
                <a16:creationId xmlns:a16="http://schemas.microsoft.com/office/drawing/2014/main" id="{67A6B233-7D24-0C46-AF08-B8D85F4926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1044" y="3410653"/>
            <a:ext cx="511836" cy="5955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Creating a Custom VPC in AWS. In this article, we are going to create… | by  Kunal Yadav | Level Up Coding">
            <a:extLst>
              <a:ext uri="{FF2B5EF4-FFF2-40B4-BE49-F238E27FC236}">
                <a16:creationId xmlns:a16="http://schemas.microsoft.com/office/drawing/2014/main" id="{B71D402F-B7DC-ED4C-B734-F99EB9903D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2490" y="1483364"/>
            <a:ext cx="643486" cy="4376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70CBD8C-3986-9E4F-A788-F14EC43CF1A9}"/>
              </a:ext>
            </a:extLst>
          </p:cNvPr>
          <p:cNvPicPr>
            <a:picLocks noChangeAspect="1"/>
          </p:cNvPicPr>
          <p:nvPr/>
        </p:nvPicPr>
        <p:blipFill>
          <a:blip r:embed="rId9"/>
          <a:stretch>
            <a:fillRect/>
          </a:stretch>
        </p:blipFill>
        <p:spPr>
          <a:xfrm>
            <a:off x="2461337" y="2054254"/>
            <a:ext cx="327925" cy="321698"/>
          </a:xfrm>
          <a:prstGeom prst="rect">
            <a:avLst/>
          </a:prstGeom>
        </p:spPr>
      </p:pic>
      <p:pic>
        <p:nvPicPr>
          <p:cNvPr id="28" name="Picture 27">
            <a:extLst>
              <a:ext uri="{FF2B5EF4-FFF2-40B4-BE49-F238E27FC236}">
                <a16:creationId xmlns:a16="http://schemas.microsoft.com/office/drawing/2014/main" id="{E6A5A61B-348D-AE4D-8262-DA91C72FAF8C}"/>
              </a:ext>
            </a:extLst>
          </p:cNvPr>
          <p:cNvPicPr>
            <a:picLocks noChangeAspect="1"/>
          </p:cNvPicPr>
          <p:nvPr/>
        </p:nvPicPr>
        <p:blipFill>
          <a:blip r:embed="rId10"/>
          <a:stretch>
            <a:fillRect/>
          </a:stretch>
        </p:blipFill>
        <p:spPr>
          <a:xfrm>
            <a:off x="6325381" y="2041795"/>
            <a:ext cx="309881" cy="343968"/>
          </a:xfrm>
          <a:prstGeom prst="rect">
            <a:avLst/>
          </a:prstGeom>
        </p:spPr>
      </p:pic>
      <p:sp>
        <p:nvSpPr>
          <p:cNvPr id="29" name="Google Shape;93;p4">
            <a:extLst>
              <a:ext uri="{FF2B5EF4-FFF2-40B4-BE49-F238E27FC236}">
                <a16:creationId xmlns:a16="http://schemas.microsoft.com/office/drawing/2014/main" id="{4DAC2A78-6115-4E70-921D-0A78E21A70CE}"/>
              </a:ext>
            </a:extLst>
          </p:cNvPr>
          <p:cNvSpPr txBox="1">
            <a:spLocks/>
          </p:cNvSpPr>
          <p:nvPr/>
        </p:nvSpPr>
        <p:spPr>
          <a:xfrm>
            <a:off x="539635" y="290676"/>
            <a:ext cx="7756200" cy="76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000000"/>
              </a:buClr>
            </a:pPr>
            <a:r>
              <a:rPr lang="en-US" sz="3600" dirty="0">
                <a:solidFill>
                  <a:srgbClr val="0070C0"/>
                </a:solidFill>
                <a:latin typeface="Times" pitchFamily="2" charset="0"/>
                <a:cs typeface="Calibri"/>
                <a:sym typeface="Calibri"/>
              </a:rPr>
              <a:t>Project Architecture – High Level</a:t>
            </a:r>
          </a:p>
        </p:txBody>
      </p:sp>
    </p:spTree>
  </p:cSld>
  <p:clrMapOvr>
    <a:masterClrMapping/>
  </p:clrMapOvr>
</p:sld>
</file>

<file path=ppt/theme/theme1.xml><?xml version="1.0" encoding="utf-8"?>
<a:theme xmlns:a="http://schemas.openxmlformats.org/drawingml/2006/main"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1415</Words>
  <Application>Microsoft Office PowerPoint</Application>
  <PresentationFormat>Widescreen</PresentationFormat>
  <Paragraphs>289</Paragraphs>
  <Slides>44</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Times</vt:lpstr>
      <vt:lpstr>Times New Roman</vt:lpstr>
      <vt:lpstr>Arial</vt:lpstr>
      <vt:lpstr>Wingdings</vt:lpstr>
      <vt:lpstr>Calibri</vt:lpstr>
      <vt:lpstr>Courier New</vt:lpstr>
      <vt:lpstr>Book Antiqua</vt:lpstr>
      <vt:lpstr>Noto Sans Symbols</vt:lpstr>
      <vt:lpstr>Cambria Math</vt:lpstr>
      <vt:lpstr>Helvetica Neue</vt:lpstr>
      <vt:lpstr>GW General</vt:lpstr>
      <vt:lpstr>PowerPoint Presentation</vt:lpstr>
      <vt:lpstr>Agenda</vt:lpstr>
      <vt:lpstr>Introduction</vt:lpstr>
      <vt:lpstr>Dataset description:</vt:lpstr>
      <vt:lpstr>PowerPoint Presentation</vt:lpstr>
      <vt:lpstr>PowerPoint Presentation</vt:lpstr>
      <vt:lpstr>Agenda</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Agenda</vt:lpstr>
      <vt:lpstr>Pipeline approach:  </vt:lpstr>
      <vt:lpstr>Pipeline approach (Sagemaker auto-pilot):  </vt:lpstr>
      <vt:lpstr>SageMaker Pipeline</vt:lpstr>
      <vt:lpstr>SageMaker Pipeline</vt:lpstr>
      <vt:lpstr>PowerPoint Presentation</vt:lpstr>
      <vt:lpstr>PowerPoint Presentation</vt:lpstr>
      <vt:lpstr>Agenda</vt:lpstr>
      <vt:lpstr>PowerPoint Presentation</vt:lpstr>
      <vt:lpstr>PowerPoint Presentation</vt:lpstr>
      <vt:lpstr>Agenda</vt:lpstr>
      <vt:lpstr>Agenda</vt:lpstr>
      <vt:lpstr>Conclusion</vt:lpstr>
      <vt:lpstr>Questions ?</vt:lpstr>
      <vt:lpstr>PowerPoint Presentation</vt:lpstr>
      <vt:lpstr>Undersampling </vt:lpstr>
      <vt:lpstr>Oversampling - SMOTE </vt:lpstr>
      <vt:lpstr>Logistic Regression comparison  </vt:lpstr>
      <vt:lpstr>Neural network models SMOTE </vt:lpstr>
      <vt:lpstr>Neural network models ADASYN </vt:lpstr>
      <vt:lpstr>Conclusion </vt:lpstr>
      <vt:lpstr>Model selection criteria  </vt:lpstr>
      <vt:lpstr>The data challenge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mina hanna</cp:lastModifiedBy>
  <cp:revision>21</cp:revision>
  <dcterms:modified xsi:type="dcterms:W3CDTF">2022-04-07T05:59:30Z</dcterms:modified>
</cp:coreProperties>
</file>